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2">
  <p:sldMasterIdLst>
    <p:sldMasterId id="2147483648" r:id="rId1"/>
  </p:sldMasterIdLst>
  <p:notesMasterIdLst>
    <p:notesMasterId r:id="rId29"/>
  </p:notesMasterIdLst>
  <p:sldIdLst>
    <p:sldId id="256" r:id="rId2"/>
    <p:sldId id="307" r:id="rId3"/>
    <p:sldId id="314" r:id="rId4"/>
    <p:sldId id="308" r:id="rId5"/>
    <p:sldId id="312" r:id="rId6"/>
    <p:sldId id="309" r:id="rId7"/>
    <p:sldId id="310" r:id="rId8"/>
    <p:sldId id="311" r:id="rId9"/>
    <p:sldId id="315" r:id="rId10"/>
    <p:sldId id="316" r:id="rId11"/>
    <p:sldId id="317" r:id="rId12"/>
    <p:sldId id="322" r:id="rId13"/>
    <p:sldId id="323" r:id="rId14"/>
    <p:sldId id="324" r:id="rId15"/>
    <p:sldId id="326" r:id="rId16"/>
    <p:sldId id="327" r:id="rId17"/>
    <p:sldId id="334" r:id="rId18"/>
    <p:sldId id="318" r:id="rId19"/>
    <p:sldId id="325" r:id="rId20"/>
    <p:sldId id="328" r:id="rId21"/>
    <p:sldId id="333" r:id="rId22"/>
    <p:sldId id="329" r:id="rId23"/>
    <p:sldId id="332" r:id="rId24"/>
    <p:sldId id="330" r:id="rId25"/>
    <p:sldId id="331" r:id="rId26"/>
    <p:sldId id="335" r:id="rId27"/>
    <p:sldId id="303"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9" roundtripDataSignature="AMtx7mjm0V2SbzZUsP05LVTHy3YtRCoK1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74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5" autoAdjust="0"/>
    <p:restoredTop sz="88431" autoAdjust="0"/>
  </p:normalViewPr>
  <p:slideViewPr>
    <p:cSldViewPr snapToGrid="0">
      <p:cViewPr varScale="1">
        <p:scale>
          <a:sx n="111" d="100"/>
          <a:sy n="111" d="100"/>
        </p:scale>
        <p:origin x="114" y="5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93"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89"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90"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docs.microsoft.com</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0364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https://www.techtarget.com/searchsoftwarequality/CI-CD-pipelines-explained-Everything-you-need-to-know</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41130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672705C1-541B-004E-F7C6-C4FC753E4444}"/>
            </a:ext>
          </a:extLst>
        </p:cNvPr>
        <p:cNvGrpSpPr/>
        <p:nvPr/>
      </p:nvGrpSpPr>
      <p:grpSpPr>
        <a:xfrm>
          <a:off x="0" y="0"/>
          <a:ext cx="0" cy="0"/>
          <a:chOff x="0" y="0"/>
          <a:chExt cx="0" cy="0"/>
        </a:xfrm>
      </p:grpSpPr>
      <p:sp>
        <p:nvSpPr>
          <p:cNvPr id="88" name="Google Shape;88;p1:notes">
            <a:extLst>
              <a:ext uri="{FF2B5EF4-FFF2-40B4-BE49-F238E27FC236}">
                <a16:creationId xmlns:a16="http://schemas.microsoft.com/office/drawing/2014/main" id="{DF90928F-DF0C-7CDD-31CB-6C28EAA2C6C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 name="Google Shape;89;p1:notes">
            <a:extLst>
              <a:ext uri="{FF2B5EF4-FFF2-40B4-BE49-F238E27FC236}">
                <a16:creationId xmlns:a16="http://schemas.microsoft.com/office/drawing/2014/main" id="{D454ECC3-FD86-A669-8475-D1FC79A7E1E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0543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7BD275B0-9C6E-AECB-5D20-4CBFF2F9A53E}"/>
            </a:ext>
          </a:extLst>
        </p:cNvPr>
        <p:cNvGrpSpPr/>
        <p:nvPr/>
      </p:nvGrpSpPr>
      <p:grpSpPr>
        <a:xfrm>
          <a:off x="0" y="0"/>
          <a:ext cx="0" cy="0"/>
          <a:chOff x="0" y="0"/>
          <a:chExt cx="0" cy="0"/>
        </a:xfrm>
      </p:grpSpPr>
      <p:sp>
        <p:nvSpPr>
          <p:cNvPr id="88" name="Google Shape;88;p1:notes">
            <a:extLst>
              <a:ext uri="{FF2B5EF4-FFF2-40B4-BE49-F238E27FC236}">
                <a16:creationId xmlns:a16="http://schemas.microsoft.com/office/drawing/2014/main" id="{92069CFD-04EF-1155-9033-338AA566099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 name="Google Shape;89;p1:notes">
            <a:extLst>
              <a:ext uri="{FF2B5EF4-FFF2-40B4-BE49-F238E27FC236}">
                <a16:creationId xmlns:a16="http://schemas.microsoft.com/office/drawing/2014/main" id="{43721230-72D9-28C7-1373-C78B1D6616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31021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8"/>
          <p:cNvSpPr txBox="1">
            <a:spLocks noGrp="1"/>
          </p:cNvSpPr>
          <p:nvPr>
            <p:ph type="ctrTitle"/>
          </p:nvPr>
        </p:nvSpPr>
        <p:spPr>
          <a:xfrm>
            <a:off x="1524000" y="1988598"/>
            <a:ext cx="9144000" cy="1521364"/>
          </a:xfrm>
          <a:prstGeom prst="rect">
            <a:avLst/>
          </a:prstGeom>
          <a:solidFill>
            <a:srgbClr val="FB7432"/>
          </a:solid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7" name="Google Shape;17;p48"/>
          <p:cNvSpPr txBox="1">
            <a:spLocks noGrp="1"/>
          </p:cNvSpPr>
          <p:nvPr>
            <p:ph type="subTitle" idx="1"/>
          </p:nvPr>
        </p:nvSpPr>
        <p:spPr>
          <a:xfrm>
            <a:off x="1524000" y="3602038"/>
            <a:ext cx="9144000" cy="122741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4" name="Picture 3"/>
          <p:cNvPicPr>
            <a:picLocks noChangeAspect="1"/>
          </p:cNvPicPr>
          <p:nvPr userDrawn="1"/>
        </p:nvPicPr>
        <p:blipFill>
          <a:blip r:embed="rId2"/>
          <a:stretch>
            <a:fillRect/>
          </a:stretch>
        </p:blipFill>
        <p:spPr>
          <a:xfrm>
            <a:off x="11389199" y="25370"/>
            <a:ext cx="802801" cy="1349067"/>
          </a:xfrm>
          <a:prstGeom prst="rect">
            <a:avLst/>
          </a:prstGeom>
        </p:spPr>
      </p:pic>
      <p:pic>
        <p:nvPicPr>
          <p:cNvPr id="2" name="Picture 1">
            <a:extLst>
              <a:ext uri="{FF2B5EF4-FFF2-40B4-BE49-F238E27FC236}">
                <a16:creationId xmlns:a16="http://schemas.microsoft.com/office/drawing/2014/main" id="{08CEAAFF-FE0C-4084-11F9-F8B3E26F6AB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 y="6481214"/>
            <a:ext cx="12192000" cy="3827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558A2C-75A2-6180-1CC5-B21A1BFD447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9817" y="31035"/>
            <a:ext cx="1595654" cy="77640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lt1"/>
        </a:solidFill>
        <a:effectLst/>
      </p:bgPr>
    </p:bg>
    <p:spTree>
      <p:nvGrpSpPr>
        <p:cNvPr id="1" name="Shape 21"/>
        <p:cNvGrpSpPr/>
        <p:nvPr/>
      </p:nvGrpSpPr>
      <p:grpSpPr>
        <a:xfrm>
          <a:off x="0" y="0"/>
          <a:ext cx="0" cy="0"/>
          <a:chOff x="0" y="0"/>
          <a:chExt cx="0" cy="0"/>
        </a:xfrm>
      </p:grpSpPr>
      <p:sp>
        <p:nvSpPr>
          <p:cNvPr id="23" name="Google Shape;23;p49"/>
          <p:cNvSpPr txBox="1">
            <a:spLocks noGrp="1"/>
          </p:cNvSpPr>
          <p:nvPr>
            <p:ph type="title"/>
          </p:nvPr>
        </p:nvSpPr>
        <p:spPr>
          <a:xfrm>
            <a:off x="219897" y="659103"/>
            <a:ext cx="11169301" cy="650138"/>
          </a:xfrm>
          <a:prstGeom prst="rect">
            <a:avLst/>
          </a:prstGeom>
          <a:solidFill>
            <a:schemeClr val="lt1"/>
          </a:solid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sz="4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4" name="Google Shape;24;p49"/>
          <p:cNvSpPr txBox="1">
            <a:spLocks noGrp="1"/>
          </p:cNvSpPr>
          <p:nvPr>
            <p:ph type="body" idx="1"/>
          </p:nvPr>
        </p:nvSpPr>
        <p:spPr>
          <a:xfrm>
            <a:off x="0" y="1627444"/>
            <a:ext cx="12192000" cy="4814445"/>
          </a:xfrm>
          <a:prstGeom prst="rect">
            <a:avLst/>
          </a:prstGeom>
          <a:noFill/>
          <a:ln>
            <a:noFill/>
          </a:ln>
        </p:spPr>
        <p:txBody>
          <a:bodyPr spcFirstLastPara="1" wrap="square" lIns="91425" tIns="45700" rIns="91425" bIns="45700" anchor="t" anchorCtr="0">
            <a:normAutofit/>
          </a:bodyPr>
          <a:lstStyle>
            <a:lvl1pPr marL="346075" marR="0" lvl="0" indent="-342900" algn="just" rtl="0">
              <a:lnSpc>
                <a:spcPct val="120000"/>
              </a:lnSpc>
              <a:spcBef>
                <a:spcPts val="0"/>
              </a:spcBef>
              <a:spcAft>
                <a:spcPts val="0"/>
              </a:spcAft>
              <a:buClr>
                <a:srgbClr val="973735"/>
              </a:buClr>
              <a:buSzPct val="50000"/>
              <a:buFont typeface="Noto Sans Symbols"/>
              <a:buChar char="◆"/>
              <a:defRPr lang="en-US" sz="2600" b="0" i="0" u="none" strike="noStrike" cap="none" dirty="0" smtClean="0">
                <a:solidFill>
                  <a:schemeClr val="dk1"/>
                </a:solidFill>
                <a:latin typeface="Arial"/>
                <a:ea typeface="Arial"/>
                <a:cs typeface="Arial"/>
                <a:sym typeface="Arial"/>
              </a:defRPr>
            </a:lvl1pPr>
            <a:lvl2pPr marL="682625" lvl="1" indent="-342900" algn="just">
              <a:lnSpc>
                <a:spcPct val="120000"/>
              </a:lnSpc>
              <a:spcBef>
                <a:spcPts val="0"/>
              </a:spcBef>
              <a:spcAft>
                <a:spcPts val="0"/>
              </a:spcAft>
              <a:buClr>
                <a:srgbClr val="963737"/>
              </a:buClr>
              <a:buSzPts val="1800"/>
              <a:buFont typeface="Wingdings" panose="05000000000000000000" pitchFamily="2" charset="2"/>
              <a:buChar char="§"/>
              <a:defRPr sz="2600"/>
            </a:lvl2pPr>
            <a:lvl3pPr marL="1371600" lvl="2" indent="-342900" algn="l">
              <a:lnSpc>
                <a:spcPct val="90000"/>
              </a:lnSpc>
              <a:spcBef>
                <a:spcPts val="500"/>
              </a:spcBef>
              <a:spcAft>
                <a:spcPts val="0"/>
              </a:spcAft>
              <a:buClr>
                <a:srgbClr val="963737"/>
              </a:buClr>
              <a:buSzPts val="1800"/>
              <a:buChar char="•"/>
              <a:defRPr sz="23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en-US" dirty="0"/>
          </a:p>
          <a:p>
            <a:pPr lvl="1"/>
            <a:endParaRPr lang="en-US" dirty="0"/>
          </a:p>
          <a:p>
            <a:pPr lvl="1"/>
            <a:endParaRPr dirty="0"/>
          </a:p>
        </p:txBody>
      </p:sp>
      <p:sp>
        <p:nvSpPr>
          <p:cNvPr id="26" name="Google Shape;26;p49"/>
          <p:cNvSpPr txBox="1"/>
          <p:nvPr userDrawn="1"/>
        </p:nvSpPr>
        <p:spPr>
          <a:xfrm>
            <a:off x="1" y="600804"/>
            <a:ext cx="219896" cy="867538"/>
          </a:xfrm>
          <a:prstGeom prst="rect">
            <a:avLst/>
          </a:prstGeom>
          <a:solidFill>
            <a:srgbClr val="FB743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0" name="Picture 9"/>
          <p:cNvPicPr>
            <a:picLocks noChangeAspect="1"/>
          </p:cNvPicPr>
          <p:nvPr userDrawn="1"/>
        </p:nvPicPr>
        <p:blipFill>
          <a:blip r:embed="rId2"/>
          <a:stretch>
            <a:fillRect/>
          </a:stretch>
        </p:blipFill>
        <p:spPr>
          <a:xfrm>
            <a:off x="11389199" y="25370"/>
            <a:ext cx="802801" cy="1349067"/>
          </a:xfrm>
          <a:prstGeom prst="rect">
            <a:avLst/>
          </a:prstGeom>
        </p:spPr>
      </p:pic>
      <p:pic>
        <p:nvPicPr>
          <p:cNvPr id="3" name="Picture 2">
            <a:extLst>
              <a:ext uri="{FF2B5EF4-FFF2-40B4-BE49-F238E27FC236}">
                <a16:creationId xmlns:a16="http://schemas.microsoft.com/office/drawing/2014/main" id="{C27C59A4-873A-9F24-D0CF-49407B9C51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0" y="17909"/>
            <a:ext cx="1197849" cy="582842"/>
          </a:xfrm>
          <a:prstGeom prst="rect">
            <a:avLst/>
          </a:prstGeom>
        </p:spPr>
      </p:pic>
      <p:pic>
        <p:nvPicPr>
          <p:cNvPr id="2" name="Picture 1">
            <a:extLst>
              <a:ext uri="{FF2B5EF4-FFF2-40B4-BE49-F238E27FC236}">
                <a16:creationId xmlns:a16="http://schemas.microsoft.com/office/drawing/2014/main" id="{2C8BF003-DE94-8FC6-3C20-271FF86E136E}"/>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6453319"/>
            <a:ext cx="11784330" cy="41254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449A8C01-8DC2-97C8-4F54-16BE6D03727C}"/>
              </a:ext>
            </a:extLst>
          </p:cNvPr>
          <p:cNvCxnSpPr>
            <a:cxnSpLocks/>
          </p:cNvCxnSpPr>
          <p:nvPr userDrawn="1"/>
        </p:nvCxnSpPr>
        <p:spPr>
          <a:xfrm>
            <a:off x="0" y="1468342"/>
            <a:ext cx="12192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5E00232-167D-C55B-1FD9-04BD27E02609}"/>
              </a:ext>
            </a:extLst>
          </p:cNvPr>
          <p:cNvSpPr txBox="1"/>
          <p:nvPr userDrawn="1"/>
        </p:nvSpPr>
        <p:spPr>
          <a:xfrm>
            <a:off x="15556230" y="3337560"/>
            <a:ext cx="184731" cy="307777"/>
          </a:xfrm>
          <a:prstGeom prst="rect">
            <a:avLst/>
          </a:prstGeom>
          <a:noFill/>
          <a:ln>
            <a:solidFill>
              <a:schemeClr val="accent2"/>
            </a:solidFill>
          </a:ln>
        </p:spPr>
        <p:txBody>
          <a:bodyPr wrap="none" rtlCol="0">
            <a:spAutoFit/>
          </a:bodyPr>
          <a:lstStyle/>
          <a:p>
            <a:endParaRPr lang="en-VN" dirty="0"/>
          </a:p>
        </p:txBody>
      </p:sp>
      <p:sp>
        <p:nvSpPr>
          <p:cNvPr id="25" name="Google Shape;25;p49"/>
          <p:cNvSpPr txBox="1">
            <a:spLocks noGrp="1"/>
          </p:cNvSpPr>
          <p:nvPr>
            <p:ph type="sldNum" idx="12"/>
          </p:nvPr>
        </p:nvSpPr>
        <p:spPr>
          <a:xfrm>
            <a:off x="11784330" y="6460934"/>
            <a:ext cx="412640" cy="387127"/>
          </a:xfrm>
          <a:prstGeom prst="rect">
            <a:avLst/>
          </a:prstGeom>
          <a:solidFill>
            <a:srgbClr val="FB7432"/>
          </a:solidFill>
          <a:ln/>
        </p:spPr>
        <p:style>
          <a:lnRef idx="2">
            <a:schemeClr val="accent2"/>
          </a:lnRef>
          <a:fillRef idx="1">
            <a:schemeClr val="lt1"/>
          </a:fillRef>
          <a:effectRef idx="0">
            <a:schemeClr val="accent2"/>
          </a:effectRef>
          <a:fontRef idx="minor">
            <a:schemeClr val="dk1"/>
          </a:fontRef>
        </p:style>
        <p:txBody>
          <a:bodyPr spcFirstLastPara="1" wrap="none" lIns="91425" tIns="45700" rIns="91425" bIns="45700" anchor="ctr" anchorCtr="0">
            <a:noAutofit/>
          </a:bodyPr>
          <a:lstStyle>
            <a:lvl1pPr marL="0" lvl="0" indent="0" algn="ctr">
              <a:spcBef>
                <a:spcPts val="0"/>
              </a:spcBef>
              <a:buNone/>
              <a:defRPr sz="1400" b="1">
                <a:solidFill>
                  <a:schemeClr val="bg1"/>
                </a:solidFill>
                <a:latin typeface="Arial"/>
                <a:ea typeface="Arial"/>
                <a:cs typeface="Arial"/>
                <a:sym typeface="Arial"/>
              </a:defRPr>
            </a:lvl1pPr>
            <a:lvl2pPr marL="0" lvl="1" indent="0" algn="r">
              <a:spcBef>
                <a:spcPts val="0"/>
              </a:spcBef>
              <a:buNone/>
              <a:defRPr sz="1200">
                <a:solidFill>
                  <a:schemeClr val="dk1"/>
                </a:solidFill>
                <a:latin typeface="Arial"/>
                <a:ea typeface="Arial"/>
                <a:cs typeface="Arial"/>
                <a:sym typeface="Arial"/>
              </a:defRPr>
            </a:lvl2pPr>
            <a:lvl3pPr marL="0" lvl="2" indent="0" algn="r">
              <a:spcBef>
                <a:spcPts val="0"/>
              </a:spcBef>
              <a:buNone/>
              <a:defRPr sz="1200">
                <a:solidFill>
                  <a:schemeClr val="dk1"/>
                </a:solidFill>
                <a:latin typeface="Arial"/>
                <a:ea typeface="Arial"/>
                <a:cs typeface="Arial"/>
                <a:sym typeface="Arial"/>
              </a:defRPr>
            </a:lvl3pPr>
            <a:lvl4pPr marL="0" lvl="3" indent="0" algn="r">
              <a:spcBef>
                <a:spcPts val="0"/>
              </a:spcBef>
              <a:buNone/>
              <a:defRPr sz="1200">
                <a:solidFill>
                  <a:schemeClr val="dk1"/>
                </a:solidFill>
                <a:latin typeface="Arial"/>
                <a:ea typeface="Arial"/>
                <a:cs typeface="Arial"/>
                <a:sym typeface="Arial"/>
              </a:defRPr>
            </a:lvl4pPr>
            <a:lvl5pPr marL="0" lvl="4" indent="0" algn="r">
              <a:spcBef>
                <a:spcPts val="0"/>
              </a:spcBef>
              <a:buNone/>
              <a:defRPr sz="1200">
                <a:solidFill>
                  <a:schemeClr val="dk1"/>
                </a:solidFill>
                <a:latin typeface="Arial"/>
                <a:ea typeface="Arial"/>
                <a:cs typeface="Arial"/>
                <a:sym typeface="Arial"/>
              </a:defRPr>
            </a:lvl5pPr>
            <a:lvl6pPr marL="0" lvl="5" indent="0" algn="r">
              <a:spcBef>
                <a:spcPts val="0"/>
              </a:spcBef>
              <a:buNone/>
              <a:defRPr sz="1200">
                <a:solidFill>
                  <a:schemeClr val="dk1"/>
                </a:solidFill>
                <a:latin typeface="Arial"/>
                <a:ea typeface="Arial"/>
                <a:cs typeface="Arial"/>
                <a:sym typeface="Arial"/>
              </a:defRPr>
            </a:lvl6pPr>
            <a:lvl7pPr marL="0" lvl="6" indent="0" algn="r">
              <a:spcBef>
                <a:spcPts val="0"/>
              </a:spcBef>
              <a:buNone/>
              <a:defRPr sz="1200">
                <a:solidFill>
                  <a:schemeClr val="dk1"/>
                </a:solidFill>
                <a:latin typeface="Arial"/>
                <a:ea typeface="Arial"/>
                <a:cs typeface="Arial"/>
                <a:sym typeface="Arial"/>
              </a:defRPr>
            </a:lvl7pPr>
            <a:lvl8pPr marL="0" lvl="7" indent="0" algn="r">
              <a:spcBef>
                <a:spcPts val="0"/>
              </a:spcBef>
              <a:buNone/>
              <a:defRPr sz="1200">
                <a:solidFill>
                  <a:schemeClr val="dk1"/>
                </a:solidFill>
                <a:latin typeface="Arial"/>
                <a:ea typeface="Arial"/>
                <a:cs typeface="Arial"/>
                <a:sym typeface="Arial"/>
              </a:defRPr>
            </a:lvl8pPr>
            <a:lvl9pPr marL="0" lvl="8" indent="0" algn="r">
              <a:spcBef>
                <a:spcPts val="0"/>
              </a:spcBef>
              <a:buNone/>
              <a:defRPr sz="1200">
                <a:solidFill>
                  <a:schemeClr val="dk1"/>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FB8E955E-38D4-6645-BF9C-5404CE26DFBD}" type="datetime1">
              <a:rPr lang="en-US" smtClean="0"/>
              <a:t>1/2/2025</a:t>
            </a:fld>
            <a:endParaRPr/>
          </a:p>
        </p:txBody>
      </p:sp>
      <p:sp>
        <p:nvSpPr>
          <p:cNvPr id="13" name="Google Shape;13;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a:spLocks noGrp="1"/>
          </p:cNvSpPr>
          <p:nvPr>
            <p:ph type="ctrTitle"/>
          </p:nvPr>
        </p:nvSpPr>
        <p:spPr>
          <a:xfrm>
            <a:off x="1524000" y="2241458"/>
            <a:ext cx="9202270" cy="1774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a:bodyPr>
          <a:lstStyle/>
          <a:p>
            <a:pPr>
              <a:spcBef>
                <a:spcPct val="0"/>
              </a:spcBef>
            </a:pPr>
            <a:r>
              <a:rPr lang="en-US" sz="4400" b="1" kern="1200">
                <a:solidFill>
                  <a:schemeClr val="accent2"/>
                </a:solidFill>
                <a:latin typeface="Arial" panose="020B0604020202020204" pitchFamily="34" charset="0"/>
                <a:ea typeface="+mj-ea"/>
                <a:cs typeface="Arial" panose="020B0604020202020204" pitchFamily="34" charset="0"/>
              </a:rPr>
              <a:t>Spring </a:t>
            </a:r>
            <a:r>
              <a:rPr lang="en-US" sz="4400" b="1" kern="1200" dirty="0">
                <a:solidFill>
                  <a:schemeClr val="accent2"/>
                </a:solidFill>
                <a:latin typeface="Arial" panose="020B0604020202020204" pitchFamily="34" charset="0"/>
                <a:ea typeface="+mj-ea"/>
                <a:cs typeface="Arial" panose="020B0604020202020204" pitchFamily="34" charset="0"/>
              </a:rPr>
              <a:t>Boot - DevOps Tools</a:t>
            </a:r>
            <a:endParaRPr sz="4400" b="1" kern="1200" dirty="0">
              <a:solidFill>
                <a:schemeClr val="accent2"/>
              </a:solidFill>
              <a:latin typeface="Arial" panose="020B0604020202020204" pitchFamily="34" charset="0"/>
              <a:ea typeface="+mj-ea"/>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Boot </a:t>
            </a:r>
            <a:r>
              <a:rPr lang="en-US" dirty="0" err="1"/>
              <a:t>DevTools</a:t>
            </a:r>
            <a:r>
              <a:rPr lang="en-US" dirty="0"/>
              <a:t> features</a:t>
            </a:r>
          </a:p>
        </p:txBody>
      </p:sp>
      <p:sp>
        <p:nvSpPr>
          <p:cNvPr id="3" name="Text Placeholder 2"/>
          <p:cNvSpPr>
            <a:spLocks noGrp="1"/>
          </p:cNvSpPr>
          <p:nvPr>
            <p:ph type="body" idx="1"/>
          </p:nvPr>
        </p:nvSpPr>
        <p:spPr/>
        <p:txBody>
          <a:bodyPr/>
          <a:lstStyle/>
          <a:p>
            <a:r>
              <a:rPr lang="en-US" dirty="0"/>
              <a:t>Property Defaults</a:t>
            </a:r>
          </a:p>
          <a:p>
            <a:r>
              <a:rPr lang="en-US" dirty="0"/>
              <a:t>Automatic Restart</a:t>
            </a:r>
          </a:p>
          <a:p>
            <a:r>
              <a:rPr lang="en-US" dirty="0" err="1"/>
              <a:t>LiveReload</a:t>
            </a:r>
            <a:endParaRPr lang="en-US" dirty="0"/>
          </a:p>
          <a:p>
            <a:r>
              <a:rPr lang="en-US" dirty="0"/>
              <a:t>Remote Debug Tunneling</a:t>
            </a:r>
          </a:p>
          <a:p>
            <a:r>
              <a:rPr lang="en-US" dirty="0"/>
              <a:t>Remote Update and Restart</a:t>
            </a:r>
          </a:p>
        </p:txBody>
      </p:sp>
      <p:sp>
        <p:nvSpPr>
          <p:cNvPr id="4" name="Slide Number Placeholder 3"/>
          <p:cNvSpPr>
            <a:spLocks noGrp="1"/>
          </p:cNvSpPr>
          <p:nvPr>
            <p:ph type="sldNum" idx="12"/>
          </p:nvPr>
        </p:nvSpPr>
        <p:spPr/>
        <p:txBody>
          <a:bodyPr/>
          <a:lstStyle/>
          <a:p>
            <a:fld id="{00000000-1234-1234-1234-123412341234}" type="slidenum">
              <a:rPr lang="en-US" smtClean="0"/>
              <a:pPr/>
              <a:t>10</a:t>
            </a:fld>
            <a:endParaRPr lang="en-US" dirty="0"/>
          </a:p>
        </p:txBody>
      </p:sp>
    </p:spTree>
    <p:extLst>
      <p:ext uri="{BB962C8B-B14F-4D97-AF65-F5344CB8AC3E}">
        <p14:creationId xmlns:p14="http://schemas.microsoft.com/office/powerpoint/2010/main" val="264770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1419BD5C-2971-1A95-B6C3-5316EFA87AF2}"/>
            </a:ext>
          </a:extLst>
        </p:cNvPr>
        <p:cNvGrpSpPr/>
        <p:nvPr/>
      </p:nvGrpSpPr>
      <p:grpSpPr>
        <a:xfrm>
          <a:off x="0" y="0"/>
          <a:ext cx="0" cy="0"/>
          <a:chOff x="0" y="0"/>
          <a:chExt cx="0" cy="0"/>
        </a:xfrm>
      </p:grpSpPr>
      <p:sp>
        <p:nvSpPr>
          <p:cNvPr id="91" name="Google Shape;91;p1">
            <a:extLst>
              <a:ext uri="{FF2B5EF4-FFF2-40B4-BE49-F238E27FC236}">
                <a16:creationId xmlns:a16="http://schemas.microsoft.com/office/drawing/2014/main" id="{E5A23E39-5C39-CC6F-CB2E-39F30D2DD4DC}"/>
              </a:ext>
            </a:extLst>
          </p:cNvPr>
          <p:cNvSpPr txBox="1">
            <a:spLocks noGrp="1"/>
          </p:cNvSpPr>
          <p:nvPr>
            <p:ph type="ctrTitle"/>
          </p:nvPr>
        </p:nvSpPr>
        <p:spPr>
          <a:xfrm>
            <a:off x="1524000" y="2241458"/>
            <a:ext cx="9202270" cy="1774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a:bodyPr>
          <a:lstStyle/>
          <a:p>
            <a:pPr>
              <a:spcBef>
                <a:spcPct val="0"/>
              </a:spcBef>
            </a:pPr>
            <a:r>
              <a:rPr lang="en-US" sz="4400" b="1" kern="1200" dirty="0">
                <a:solidFill>
                  <a:schemeClr val="accent2"/>
                </a:solidFill>
                <a:latin typeface="Arial" panose="020B0604020202020204" pitchFamily="34" charset="0"/>
                <a:ea typeface="+mj-ea"/>
                <a:cs typeface="Arial" panose="020B0604020202020204" pitchFamily="34" charset="0"/>
              </a:rPr>
              <a:t>Property Defaults</a:t>
            </a:r>
          </a:p>
        </p:txBody>
      </p:sp>
    </p:spTree>
    <p:extLst>
      <p:ext uri="{BB962C8B-B14F-4D97-AF65-F5344CB8AC3E}">
        <p14:creationId xmlns:p14="http://schemas.microsoft.com/office/powerpoint/2010/main" val="1896530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84FA0-3CFA-30E7-FAB7-66B2829891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A07E19-1875-1B68-0EEE-38444E2CA6FD}"/>
              </a:ext>
            </a:extLst>
          </p:cNvPr>
          <p:cNvSpPr>
            <a:spLocks noGrp="1"/>
          </p:cNvSpPr>
          <p:nvPr>
            <p:ph type="title"/>
          </p:nvPr>
        </p:nvSpPr>
        <p:spPr/>
        <p:txBody>
          <a:bodyPr/>
          <a:lstStyle/>
          <a:p>
            <a:r>
              <a:rPr lang="en-US" dirty="0"/>
              <a:t>Property Defaults</a:t>
            </a:r>
          </a:p>
        </p:txBody>
      </p:sp>
      <p:sp>
        <p:nvSpPr>
          <p:cNvPr id="3" name="Text Placeholder 2">
            <a:extLst>
              <a:ext uri="{FF2B5EF4-FFF2-40B4-BE49-F238E27FC236}">
                <a16:creationId xmlns:a16="http://schemas.microsoft.com/office/drawing/2014/main" id="{693B7B0F-0867-0535-D317-667B50330813}"/>
              </a:ext>
            </a:extLst>
          </p:cNvPr>
          <p:cNvSpPr>
            <a:spLocks noGrp="1"/>
          </p:cNvSpPr>
          <p:nvPr>
            <p:ph type="body" idx="1"/>
          </p:nvPr>
        </p:nvSpPr>
        <p:spPr/>
        <p:txBody>
          <a:bodyPr>
            <a:normAutofit lnSpcReduction="10000"/>
          </a:bodyPr>
          <a:lstStyle/>
          <a:p>
            <a:r>
              <a:rPr lang="en-US" b="1" dirty="0"/>
              <a:t>Property Defaults</a:t>
            </a:r>
            <a:r>
              <a:rPr lang="en-US" dirty="0"/>
              <a:t> refer to a set of default property values that are automatically applied during development to enhance the developer experience. These defaults primarily focus on disabling caching mechanisms that are beneficial in production but can hinder rapid development iterations.</a:t>
            </a:r>
          </a:p>
          <a:p>
            <a:r>
              <a:rPr lang="en-US" sz="2400" b="1" dirty="0"/>
              <a:t>Template Engines: </a:t>
            </a:r>
            <a:r>
              <a:rPr lang="en-US" sz="2400" dirty="0"/>
              <a:t>Caching of compiled templates (</a:t>
            </a:r>
            <a:r>
              <a:rPr lang="en-US" sz="2400" dirty="0" err="1"/>
              <a:t>Thymeleaf</a:t>
            </a:r>
            <a:r>
              <a:rPr lang="en-US" sz="2400" dirty="0"/>
              <a:t>, </a:t>
            </a:r>
            <a:r>
              <a:rPr lang="en-US" sz="2400" dirty="0" err="1"/>
              <a:t>Freemarker</a:t>
            </a:r>
            <a:r>
              <a:rPr lang="en-US" sz="2400" dirty="0"/>
              <a:t>, Mustache, etc.) is automatically disabled. This ensures that any changes made to your templates are immediately reflected in the running application, without the need for manual cache clearing. </a:t>
            </a:r>
          </a:p>
          <a:p>
            <a:r>
              <a:rPr lang="en-US" sz="2400" b="1" dirty="0"/>
              <a:t>Static Resources: </a:t>
            </a:r>
            <a:r>
              <a:rPr lang="en-US" sz="2400" dirty="0"/>
              <a:t>Caching headers for static resources (images, CSS, JavaScript) are typically disabled or set to very short expiration times. This ensures that browsers always fetch the latest versions of these assets, allowing you to see changes instantly.</a:t>
            </a:r>
          </a:p>
          <a:p>
            <a:endParaRPr lang="en-US" dirty="0"/>
          </a:p>
        </p:txBody>
      </p:sp>
      <p:sp>
        <p:nvSpPr>
          <p:cNvPr id="4" name="Slide Number Placeholder 3">
            <a:extLst>
              <a:ext uri="{FF2B5EF4-FFF2-40B4-BE49-F238E27FC236}">
                <a16:creationId xmlns:a16="http://schemas.microsoft.com/office/drawing/2014/main" id="{5D3EA60D-6924-2FD0-DF6B-BE4A82E0DBC5}"/>
              </a:ext>
            </a:extLst>
          </p:cNvPr>
          <p:cNvSpPr>
            <a:spLocks noGrp="1"/>
          </p:cNvSpPr>
          <p:nvPr>
            <p:ph type="sldNum" idx="12"/>
          </p:nvPr>
        </p:nvSpPr>
        <p:spPr/>
        <p:txBody>
          <a:bodyPr/>
          <a:lstStyle/>
          <a:p>
            <a:fld id="{00000000-1234-1234-1234-123412341234}" type="slidenum">
              <a:rPr lang="en-US" smtClean="0"/>
              <a:pPr/>
              <a:t>12</a:t>
            </a:fld>
            <a:endParaRPr lang="en-US" dirty="0"/>
          </a:p>
        </p:txBody>
      </p:sp>
    </p:spTree>
    <p:extLst>
      <p:ext uri="{BB962C8B-B14F-4D97-AF65-F5344CB8AC3E}">
        <p14:creationId xmlns:p14="http://schemas.microsoft.com/office/powerpoint/2010/main" val="1632762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96434-A2DE-0B65-9E52-2D4B2A0673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61C24C-074E-B4F6-10FA-85EC672C01B3}"/>
              </a:ext>
            </a:extLst>
          </p:cNvPr>
          <p:cNvSpPr>
            <a:spLocks noGrp="1"/>
          </p:cNvSpPr>
          <p:nvPr>
            <p:ph type="title"/>
          </p:nvPr>
        </p:nvSpPr>
        <p:spPr/>
        <p:txBody>
          <a:bodyPr>
            <a:normAutofit/>
          </a:bodyPr>
          <a:lstStyle/>
          <a:p>
            <a:r>
              <a:rPr lang="en-US" dirty="0"/>
              <a:t>Key Aspects of Property Defaults</a:t>
            </a:r>
          </a:p>
        </p:txBody>
      </p:sp>
      <p:sp>
        <p:nvSpPr>
          <p:cNvPr id="3" name="Text Placeholder 2">
            <a:extLst>
              <a:ext uri="{FF2B5EF4-FFF2-40B4-BE49-F238E27FC236}">
                <a16:creationId xmlns:a16="http://schemas.microsoft.com/office/drawing/2014/main" id="{6D07EB1A-0B25-E711-20FB-39F2993AED17}"/>
              </a:ext>
            </a:extLst>
          </p:cNvPr>
          <p:cNvSpPr>
            <a:spLocks noGrp="1"/>
          </p:cNvSpPr>
          <p:nvPr>
            <p:ph type="body" idx="1"/>
          </p:nvPr>
        </p:nvSpPr>
        <p:spPr/>
        <p:txBody>
          <a:bodyPr>
            <a:normAutofit/>
          </a:bodyPr>
          <a:lstStyle/>
          <a:p>
            <a:r>
              <a:rPr lang="en-US" sz="2400" b="1" dirty="0"/>
              <a:t>Caching Disabling</a:t>
            </a:r>
          </a:p>
          <a:p>
            <a:pPr lvl="1"/>
            <a:r>
              <a:rPr lang="en-US" sz="2200" b="1" dirty="0"/>
              <a:t>Template Engines: </a:t>
            </a:r>
            <a:r>
              <a:rPr lang="en-US" sz="2200" dirty="0"/>
              <a:t>Caching of compiled templates (</a:t>
            </a:r>
            <a:r>
              <a:rPr lang="en-US" sz="2200" dirty="0" err="1"/>
              <a:t>Thymeleaf</a:t>
            </a:r>
            <a:r>
              <a:rPr lang="en-US" sz="2200" dirty="0"/>
              <a:t>, </a:t>
            </a:r>
            <a:r>
              <a:rPr lang="en-US" sz="2200" dirty="0" err="1"/>
              <a:t>Freemarker</a:t>
            </a:r>
            <a:r>
              <a:rPr lang="en-US" sz="2200" dirty="0"/>
              <a:t>, etc.) is automatically disabled. This ensures that any changes made to your templates are immediately reflected in the running application, without the need for manual cache clearing. </a:t>
            </a:r>
          </a:p>
          <a:p>
            <a:pPr lvl="1"/>
            <a:r>
              <a:rPr lang="en-US" sz="2200" b="1" dirty="0"/>
              <a:t>Static Resources: </a:t>
            </a:r>
            <a:r>
              <a:rPr lang="en-US" sz="2200" dirty="0"/>
              <a:t>Caching headers for static resources (images, CSS, JavaScript) are typically disabled or set to very short expiration times. This ensures that browsers always fetch the latest versions of these assets, allowing you to see changes instantly.</a:t>
            </a:r>
          </a:p>
          <a:p>
            <a:r>
              <a:rPr lang="en-US" sz="2400" b="1" dirty="0"/>
              <a:t>Developer-Friendly Configuration</a:t>
            </a:r>
          </a:p>
          <a:p>
            <a:pPr lvl="1"/>
            <a:r>
              <a:rPr lang="en-US" sz="2200" dirty="0" err="1"/>
              <a:t>devtools</a:t>
            </a:r>
            <a:r>
              <a:rPr lang="en-US" sz="2200" dirty="0"/>
              <a:t> may also modify other properties to improve the development experience, such as enabling debugging features or modifying logging levels.</a:t>
            </a:r>
          </a:p>
          <a:p>
            <a:endParaRPr lang="en-US" dirty="0"/>
          </a:p>
        </p:txBody>
      </p:sp>
      <p:sp>
        <p:nvSpPr>
          <p:cNvPr id="4" name="Slide Number Placeholder 3">
            <a:extLst>
              <a:ext uri="{FF2B5EF4-FFF2-40B4-BE49-F238E27FC236}">
                <a16:creationId xmlns:a16="http://schemas.microsoft.com/office/drawing/2014/main" id="{71CF95A1-9429-C661-FDA8-D4DF816EF303}"/>
              </a:ext>
            </a:extLst>
          </p:cNvPr>
          <p:cNvSpPr>
            <a:spLocks noGrp="1"/>
          </p:cNvSpPr>
          <p:nvPr>
            <p:ph type="sldNum" idx="12"/>
          </p:nvPr>
        </p:nvSpPr>
        <p:spPr/>
        <p:txBody>
          <a:bodyPr/>
          <a:lstStyle/>
          <a:p>
            <a:fld id="{00000000-1234-1234-1234-123412341234}" type="slidenum">
              <a:rPr lang="en-US" smtClean="0"/>
              <a:pPr/>
              <a:t>13</a:t>
            </a:fld>
            <a:endParaRPr lang="en-US" dirty="0"/>
          </a:p>
        </p:txBody>
      </p:sp>
    </p:spTree>
    <p:extLst>
      <p:ext uri="{BB962C8B-B14F-4D97-AF65-F5344CB8AC3E}">
        <p14:creationId xmlns:p14="http://schemas.microsoft.com/office/powerpoint/2010/main" val="237139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DF813-BA21-D217-A514-94D541763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DAF88-ECDA-BD79-A653-0604F7D30263}"/>
              </a:ext>
            </a:extLst>
          </p:cNvPr>
          <p:cNvSpPr>
            <a:spLocks noGrp="1"/>
          </p:cNvSpPr>
          <p:nvPr>
            <p:ph type="title"/>
          </p:nvPr>
        </p:nvSpPr>
        <p:spPr/>
        <p:txBody>
          <a:bodyPr>
            <a:normAutofit/>
          </a:bodyPr>
          <a:lstStyle/>
          <a:p>
            <a:r>
              <a:rPr lang="en-US" dirty="0"/>
              <a:t>Lists of Property Defaults</a:t>
            </a:r>
          </a:p>
        </p:txBody>
      </p:sp>
      <p:sp>
        <p:nvSpPr>
          <p:cNvPr id="3" name="Text Placeholder 2">
            <a:extLst>
              <a:ext uri="{FF2B5EF4-FFF2-40B4-BE49-F238E27FC236}">
                <a16:creationId xmlns:a16="http://schemas.microsoft.com/office/drawing/2014/main" id="{CC350BC2-EC14-6098-73C4-D8CC4D0FF215}"/>
              </a:ext>
            </a:extLst>
          </p:cNvPr>
          <p:cNvSpPr>
            <a:spLocks noGrp="1"/>
          </p:cNvSpPr>
          <p:nvPr>
            <p:ph type="body" idx="1"/>
          </p:nvPr>
        </p:nvSpPr>
        <p:spPr>
          <a:xfrm>
            <a:off x="64393" y="1579808"/>
            <a:ext cx="6405093" cy="4540109"/>
          </a:xfrm>
        </p:spPr>
        <p:txBody>
          <a:bodyPr>
            <a:normAutofit/>
          </a:bodyPr>
          <a:lstStyle/>
          <a:p>
            <a:pPr marL="3175" indent="0" algn="l">
              <a:buNone/>
            </a:pPr>
            <a:r>
              <a:rPr lang="en-US" sz="2200" dirty="0"/>
              <a:t>Cache options are usually configured by settings in your </a:t>
            </a:r>
            <a:r>
              <a:rPr lang="en-US" sz="2200" dirty="0" err="1"/>
              <a:t>application.properties</a:t>
            </a:r>
            <a:r>
              <a:rPr lang="en-US" sz="2200" dirty="0"/>
              <a:t> file</a:t>
            </a:r>
          </a:p>
          <a:p>
            <a:pPr marL="3175" indent="0" algn="l">
              <a:buNone/>
            </a:pPr>
            <a:br>
              <a:rPr lang="en-US" sz="2200" dirty="0"/>
            </a:br>
            <a:r>
              <a:rPr lang="en-US" sz="2200" dirty="0"/>
              <a:t>If you do not want property defaults to be applied you can set </a:t>
            </a:r>
            <a:r>
              <a:rPr lang="en-US" sz="2200" dirty="0" err="1"/>
              <a:t>spring.devtools.add</a:t>
            </a:r>
            <a:r>
              <a:rPr lang="en-US" sz="2200" dirty="0"/>
              <a:t>-properties = false in your </a:t>
            </a:r>
            <a:r>
              <a:rPr lang="en-US" sz="2200" dirty="0" err="1"/>
              <a:t>application.properties</a:t>
            </a:r>
            <a:endParaRPr lang="en-US" sz="2200" dirty="0"/>
          </a:p>
        </p:txBody>
      </p:sp>
      <p:sp>
        <p:nvSpPr>
          <p:cNvPr id="4" name="Slide Number Placeholder 3">
            <a:extLst>
              <a:ext uri="{FF2B5EF4-FFF2-40B4-BE49-F238E27FC236}">
                <a16:creationId xmlns:a16="http://schemas.microsoft.com/office/drawing/2014/main" id="{2495481A-3B36-8976-76FC-C35E4E44C042}"/>
              </a:ext>
            </a:extLst>
          </p:cNvPr>
          <p:cNvSpPr>
            <a:spLocks noGrp="1"/>
          </p:cNvSpPr>
          <p:nvPr>
            <p:ph type="sldNum" idx="12"/>
          </p:nvPr>
        </p:nvSpPr>
        <p:spPr/>
        <p:txBody>
          <a:bodyPr/>
          <a:lstStyle/>
          <a:p>
            <a:fld id="{00000000-1234-1234-1234-123412341234}" type="slidenum">
              <a:rPr lang="en-US" smtClean="0"/>
              <a:pPr/>
              <a:t>14</a:t>
            </a:fld>
            <a:endParaRPr lang="en-US" dirty="0"/>
          </a:p>
        </p:txBody>
      </p:sp>
      <p:pic>
        <p:nvPicPr>
          <p:cNvPr id="6" name="Picture 5">
            <a:extLst>
              <a:ext uri="{FF2B5EF4-FFF2-40B4-BE49-F238E27FC236}">
                <a16:creationId xmlns:a16="http://schemas.microsoft.com/office/drawing/2014/main" id="{44FFD925-1BC7-3C77-1DA9-89BB9001C36C}"/>
              </a:ext>
            </a:extLst>
          </p:cNvPr>
          <p:cNvPicPr>
            <a:picLocks noChangeAspect="1"/>
          </p:cNvPicPr>
          <p:nvPr/>
        </p:nvPicPr>
        <p:blipFill>
          <a:blip r:embed="rId2"/>
          <a:stretch>
            <a:fillRect/>
          </a:stretch>
        </p:blipFill>
        <p:spPr>
          <a:xfrm>
            <a:off x="6396506" y="1579808"/>
            <a:ext cx="5656607" cy="4464187"/>
          </a:xfrm>
          <a:prstGeom prst="rect">
            <a:avLst/>
          </a:prstGeom>
        </p:spPr>
      </p:pic>
    </p:spTree>
    <p:extLst>
      <p:ext uri="{BB962C8B-B14F-4D97-AF65-F5344CB8AC3E}">
        <p14:creationId xmlns:p14="http://schemas.microsoft.com/office/powerpoint/2010/main" val="276084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8D43F-BED0-25D4-9C4C-1B981FA19D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55147B-3B3D-C76D-BBE9-0FDD02A834E5}"/>
              </a:ext>
            </a:extLst>
          </p:cNvPr>
          <p:cNvSpPr>
            <a:spLocks noGrp="1"/>
          </p:cNvSpPr>
          <p:nvPr>
            <p:ph type="title"/>
          </p:nvPr>
        </p:nvSpPr>
        <p:spPr/>
        <p:txBody>
          <a:bodyPr>
            <a:normAutofit/>
          </a:bodyPr>
          <a:lstStyle/>
          <a:p>
            <a:r>
              <a:rPr lang="en-US" dirty="0"/>
              <a:t>Example</a:t>
            </a:r>
          </a:p>
        </p:txBody>
      </p:sp>
      <p:sp>
        <p:nvSpPr>
          <p:cNvPr id="3" name="Text Placeholder 2">
            <a:extLst>
              <a:ext uri="{FF2B5EF4-FFF2-40B4-BE49-F238E27FC236}">
                <a16:creationId xmlns:a16="http://schemas.microsoft.com/office/drawing/2014/main" id="{9211144D-1592-C1CF-D6D0-7C09472357E2}"/>
              </a:ext>
            </a:extLst>
          </p:cNvPr>
          <p:cNvSpPr>
            <a:spLocks noGrp="1"/>
          </p:cNvSpPr>
          <p:nvPr>
            <p:ph type="body" idx="1"/>
          </p:nvPr>
        </p:nvSpPr>
        <p:spPr>
          <a:xfrm>
            <a:off x="64393" y="1579808"/>
            <a:ext cx="12127607" cy="4540109"/>
          </a:xfrm>
        </p:spPr>
        <p:txBody>
          <a:bodyPr>
            <a:normAutofit/>
          </a:bodyPr>
          <a:lstStyle/>
          <a:p>
            <a:pPr marL="3175" indent="0" algn="l">
              <a:buNone/>
            </a:pPr>
            <a:endParaRPr lang="en-US" sz="2200" dirty="0"/>
          </a:p>
        </p:txBody>
      </p:sp>
      <p:sp>
        <p:nvSpPr>
          <p:cNvPr id="4" name="Slide Number Placeholder 3">
            <a:extLst>
              <a:ext uri="{FF2B5EF4-FFF2-40B4-BE49-F238E27FC236}">
                <a16:creationId xmlns:a16="http://schemas.microsoft.com/office/drawing/2014/main" id="{FF6AEC9B-1CD3-0D59-8C5C-9D60A4FEDE63}"/>
              </a:ext>
            </a:extLst>
          </p:cNvPr>
          <p:cNvSpPr>
            <a:spLocks noGrp="1"/>
          </p:cNvSpPr>
          <p:nvPr>
            <p:ph type="sldNum" idx="12"/>
          </p:nvPr>
        </p:nvSpPr>
        <p:spPr/>
        <p:txBody>
          <a:bodyPr/>
          <a:lstStyle/>
          <a:p>
            <a:fld id="{00000000-1234-1234-1234-123412341234}" type="slidenum">
              <a:rPr lang="en-US" smtClean="0"/>
              <a:pPr/>
              <a:t>15</a:t>
            </a:fld>
            <a:endParaRPr lang="en-US" dirty="0"/>
          </a:p>
        </p:txBody>
      </p:sp>
      <p:pic>
        <p:nvPicPr>
          <p:cNvPr id="7" name="Picture 6">
            <a:extLst>
              <a:ext uri="{FF2B5EF4-FFF2-40B4-BE49-F238E27FC236}">
                <a16:creationId xmlns:a16="http://schemas.microsoft.com/office/drawing/2014/main" id="{997A019A-637F-A371-C0C6-918BF0ECE63F}"/>
              </a:ext>
            </a:extLst>
          </p:cNvPr>
          <p:cNvPicPr>
            <a:picLocks noChangeAspect="1"/>
          </p:cNvPicPr>
          <p:nvPr/>
        </p:nvPicPr>
        <p:blipFill>
          <a:blip r:embed="rId2"/>
          <a:stretch>
            <a:fillRect/>
          </a:stretch>
        </p:blipFill>
        <p:spPr>
          <a:xfrm>
            <a:off x="1661374" y="1602609"/>
            <a:ext cx="8933644" cy="4787875"/>
          </a:xfrm>
          <a:prstGeom prst="rect">
            <a:avLst/>
          </a:prstGeom>
        </p:spPr>
      </p:pic>
    </p:spTree>
    <p:extLst>
      <p:ext uri="{BB962C8B-B14F-4D97-AF65-F5344CB8AC3E}">
        <p14:creationId xmlns:p14="http://schemas.microsoft.com/office/powerpoint/2010/main" val="2682575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FCF7B-C64C-254D-C266-54F7C6CB38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6BEC55-FD4F-7E31-09C6-3E1FC98EA76C}"/>
              </a:ext>
            </a:extLst>
          </p:cNvPr>
          <p:cNvSpPr>
            <a:spLocks noGrp="1"/>
          </p:cNvSpPr>
          <p:nvPr>
            <p:ph type="title"/>
          </p:nvPr>
        </p:nvSpPr>
        <p:spPr/>
        <p:txBody>
          <a:bodyPr>
            <a:normAutofit/>
          </a:bodyPr>
          <a:lstStyle/>
          <a:p>
            <a:r>
              <a:rPr lang="en-US" dirty="0"/>
              <a:t>Config</a:t>
            </a:r>
          </a:p>
        </p:txBody>
      </p:sp>
      <p:sp>
        <p:nvSpPr>
          <p:cNvPr id="4" name="Slide Number Placeholder 3">
            <a:extLst>
              <a:ext uri="{FF2B5EF4-FFF2-40B4-BE49-F238E27FC236}">
                <a16:creationId xmlns:a16="http://schemas.microsoft.com/office/drawing/2014/main" id="{20B7BFD7-DD24-84EE-13A7-F77C4CFAB42F}"/>
              </a:ext>
            </a:extLst>
          </p:cNvPr>
          <p:cNvSpPr>
            <a:spLocks noGrp="1"/>
          </p:cNvSpPr>
          <p:nvPr>
            <p:ph type="sldNum" idx="12"/>
          </p:nvPr>
        </p:nvSpPr>
        <p:spPr/>
        <p:txBody>
          <a:bodyPr/>
          <a:lstStyle/>
          <a:p>
            <a:fld id="{00000000-1234-1234-1234-123412341234}" type="slidenum">
              <a:rPr lang="en-US" smtClean="0"/>
              <a:pPr/>
              <a:t>16</a:t>
            </a:fld>
            <a:endParaRPr lang="en-US" dirty="0"/>
          </a:p>
        </p:txBody>
      </p:sp>
      <p:pic>
        <p:nvPicPr>
          <p:cNvPr id="6" name="Picture 5">
            <a:extLst>
              <a:ext uri="{FF2B5EF4-FFF2-40B4-BE49-F238E27FC236}">
                <a16:creationId xmlns:a16="http://schemas.microsoft.com/office/drawing/2014/main" id="{ED644293-BA63-E48E-FA99-A7CAF54EB05E}"/>
              </a:ext>
            </a:extLst>
          </p:cNvPr>
          <p:cNvPicPr>
            <a:picLocks noChangeAspect="1"/>
          </p:cNvPicPr>
          <p:nvPr/>
        </p:nvPicPr>
        <p:blipFill>
          <a:blip r:embed="rId2"/>
          <a:stretch>
            <a:fillRect/>
          </a:stretch>
        </p:blipFill>
        <p:spPr>
          <a:xfrm>
            <a:off x="1476777" y="1643184"/>
            <a:ext cx="8890715" cy="4778759"/>
          </a:xfrm>
          <a:prstGeom prst="rect">
            <a:avLst/>
          </a:prstGeom>
        </p:spPr>
      </p:pic>
    </p:spTree>
    <p:extLst>
      <p:ext uri="{BB962C8B-B14F-4D97-AF65-F5344CB8AC3E}">
        <p14:creationId xmlns:p14="http://schemas.microsoft.com/office/powerpoint/2010/main" val="3908666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402A7-E825-C054-5188-8789D8C716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4C27D8-7182-B1C9-4821-02FE6154E011}"/>
              </a:ext>
            </a:extLst>
          </p:cNvPr>
          <p:cNvSpPr>
            <a:spLocks noGrp="1"/>
          </p:cNvSpPr>
          <p:nvPr>
            <p:ph type="title"/>
          </p:nvPr>
        </p:nvSpPr>
        <p:spPr/>
        <p:txBody>
          <a:bodyPr>
            <a:normAutofit/>
          </a:bodyPr>
          <a:lstStyle/>
          <a:p>
            <a:r>
              <a:rPr lang="en-US" dirty="0"/>
              <a:t>Result</a:t>
            </a:r>
          </a:p>
        </p:txBody>
      </p:sp>
      <p:sp>
        <p:nvSpPr>
          <p:cNvPr id="4" name="Slide Number Placeholder 3">
            <a:extLst>
              <a:ext uri="{FF2B5EF4-FFF2-40B4-BE49-F238E27FC236}">
                <a16:creationId xmlns:a16="http://schemas.microsoft.com/office/drawing/2014/main" id="{352C5703-091E-D8E6-3341-C4A61459E897}"/>
              </a:ext>
            </a:extLst>
          </p:cNvPr>
          <p:cNvSpPr>
            <a:spLocks noGrp="1"/>
          </p:cNvSpPr>
          <p:nvPr>
            <p:ph type="sldNum" idx="12"/>
          </p:nvPr>
        </p:nvSpPr>
        <p:spPr/>
        <p:txBody>
          <a:bodyPr/>
          <a:lstStyle/>
          <a:p>
            <a:fld id="{00000000-1234-1234-1234-123412341234}" type="slidenum">
              <a:rPr lang="en-US" smtClean="0"/>
              <a:pPr/>
              <a:t>17</a:t>
            </a:fld>
            <a:endParaRPr lang="en-US" dirty="0"/>
          </a:p>
        </p:txBody>
      </p:sp>
      <p:pic>
        <p:nvPicPr>
          <p:cNvPr id="5" name="Picture 4">
            <a:extLst>
              <a:ext uri="{FF2B5EF4-FFF2-40B4-BE49-F238E27FC236}">
                <a16:creationId xmlns:a16="http://schemas.microsoft.com/office/drawing/2014/main" id="{2F230EAE-7E31-FE21-0C47-C81A6B236FE4}"/>
              </a:ext>
            </a:extLst>
          </p:cNvPr>
          <p:cNvPicPr>
            <a:picLocks noChangeAspect="1"/>
          </p:cNvPicPr>
          <p:nvPr/>
        </p:nvPicPr>
        <p:blipFill>
          <a:blip r:embed="rId2"/>
          <a:stretch>
            <a:fillRect/>
          </a:stretch>
        </p:blipFill>
        <p:spPr>
          <a:xfrm>
            <a:off x="1815921" y="1639474"/>
            <a:ext cx="8633138" cy="4643070"/>
          </a:xfrm>
          <a:prstGeom prst="rect">
            <a:avLst/>
          </a:prstGeom>
        </p:spPr>
      </p:pic>
    </p:spTree>
    <p:extLst>
      <p:ext uri="{BB962C8B-B14F-4D97-AF65-F5344CB8AC3E}">
        <p14:creationId xmlns:p14="http://schemas.microsoft.com/office/powerpoint/2010/main" val="892846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E03B26FA-102B-4348-3D3F-DA352D8E7DDE}"/>
            </a:ext>
          </a:extLst>
        </p:cNvPr>
        <p:cNvGrpSpPr/>
        <p:nvPr/>
      </p:nvGrpSpPr>
      <p:grpSpPr>
        <a:xfrm>
          <a:off x="0" y="0"/>
          <a:ext cx="0" cy="0"/>
          <a:chOff x="0" y="0"/>
          <a:chExt cx="0" cy="0"/>
        </a:xfrm>
      </p:grpSpPr>
      <p:sp>
        <p:nvSpPr>
          <p:cNvPr id="91" name="Google Shape;91;p1">
            <a:extLst>
              <a:ext uri="{FF2B5EF4-FFF2-40B4-BE49-F238E27FC236}">
                <a16:creationId xmlns:a16="http://schemas.microsoft.com/office/drawing/2014/main" id="{67A91C78-FB7F-15A8-AA33-AE3A82AF8B99}"/>
              </a:ext>
            </a:extLst>
          </p:cNvPr>
          <p:cNvSpPr txBox="1">
            <a:spLocks noGrp="1"/>
          </p:cNvSpPr>
          <p:nvPr>
            <p:ph type="ctrTitle"/>
          </p:nvPr>
        </p:nvSpPr>
        <p:spPr>
          <a:xfrm>
            <a:off x="1524000" y="2241458"/>
            <a:ext cx="9202270" cy="1774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a:bodyPr>
          <a:lstStyle/>
          <a:p>
            <a:pPr>
              <a:spcBef>
                <a:spcPct val="0"/>
              </a:spcBef>
            </a:pPr>
            <a:r>
              <a:rPr lang="en-US" sz="4400" b="1" kern="1200" dirty="0">
                <a:solidFill>
                  <a:schemeClr val="accent2"/>
                </a:solidFill>
                <a:latin typeface="Arial" panose="020B0604020202020204" pitchFamily="34" charset="0"/>
                <a:ea typeface="+mj-ea"/>
                <a:cs typeface="Arial" panose="020B0604020202020204" pitchFamily="34" charset="0"/>
              </a:rPr>
              <a:t>Automatic Restart</a:t>
            </a:r>
          </a:p>
        </p:txBody>
      </p:sp>
    </p:spTree>
    <p:extLst>
      <p:ext uri="{BB962C8B-B14F-4D97-AF65-F5344CB8AC3E}">
        <p14:creationId xmlns:p14="http://schemas.microsoft.com/office/powerpoint/2010/main" val="2475090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23F2A-706E-5B1D-E647-CC6B67243C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5F1D3D-AEA1-138C-7CB0-D709D5A904FC}"/>
              </a:ext>
            </a:extLst>
          </p:cNvPr>
          <p:cNvSpPr>
            <a:spLocks noGrp="1"/>
          </p:cNvSpPr>
          <p:nvPr>
            <p:ph type="title"/>
          </p:nvPr>
        </p:nvSpPr>
        <p:spPr/>
        <p:txBody>
          <a:bodyPr/>
          <a:lstStyle/>
          <a:p>
            <a:r>
              <a:rPr lang="en-US" dirty="0"/>
              <a:t>Automatic Restart</a:t>
            </a:r>
          </a:p>
        </p:txBody>
      </p:sp>
      <p:sp>
        <p:nvSpPr>
          <p:cNvPr id="3" name="Text Placeholder 2">
            <a:extLst>
              <a:ext uri="{FF2B5EF4-FFF2-40B4-BE49-F238E27FC236}">
                <a16:creationId xmlns:a16="http://schemas.microsoft.com/office/drawing/2014/main" id="{53B9E4CA-6988-D532-0152-BA9D6968432B}"/>
              </a:ext>
            </a:extLst>
          </p:cNvPr>
          <p:cNvSpPr>
            <a:spLocks noGrp="1"/>
          </p:cNvSpPr>
          <p:nvPr>
            <p:ph type="body" idx="1"/>
          </p:nvPr>
        </p:nvSpPr>
        <p:spPr/>
        <p:txBody>
          <a:bodyPr>
            <a:normAutofit/>
          </a:bodyPr>
          <a:lstStyle/>
          <a:p>
            <a:r>
              <a:rPr lang="en-US" dirty="0"/>
              <a:t>Applications that use spring-boot-</a:t>
            </a:r>
            <a:r>
              <a:rPr lang="en-US" dirty="0" err="1"/>
              <a:t>devtools</a:t>
            </a:r>
            <a:r>
              <a:rPr lang="en-US" dirty="0"/>
              <a:t> automatically restart whenever files on the </a:t>
            </a:r>
            <a:r>
              <a:rPr lang="en-US" dirty="0" err="1"/>
              <a:t>classpath</a:t>
            </a:r>
            <a:r>
              <a:rPr lang="en-US" dirty="0"/>
              <a:t> change. This can be a useful feature when working in an IDE, as it gives a very fast feedback loop for code changes. By default, any entry on the </a:t>
            </a:r>
            <a:r>
              <a:rPr lang="en-US" dirty="0" err="1"/>
              <a:t>classpath</a:t>
            </a:r>
            <a:r>
              <a:rPr lang="en-US" dirty="0"/>
              <a:t> that points to a directory is monitored for changes.</a:t>
            </a:r>
          </a:p>
          <a:p>
            <a:r>
              <a:rPr lang="en-US" b="0" i="0" dirty="0">
                <a:solidFill>
                  <a:srgbClr val="191E1E"/>
                </a:solidFill>
                <a:effectLst/>
                <a:latin typeface="-apple-system"/>
              </a:rPr>
              <a:t>Automatic restart works very well when used with </a:t>
            </a:r>
            <a:r>
              <a:rPr lang="en-US" b="0" i="0" dirty="0" err="1">
                <a:solidFill>
                  <a:srgbClr val="191E1E"/>
                </a:solidFill>
                <a:effectLst/>
                <a:latin typeface="-apple-system"/>
              </a:rPr>
              <a:t>LiveReload</a:t>
            </a:r>
            <a:r>
              <a:rPr lang="en-US" b="0" i="0" dirty="0">
                <a:solidFill>
                  <a:srgbClr val="191E1E"/>
                </a:solidFill>
                <a:effectLst/>
                <a:latin typeface="-apple-system"/>
              </a:rPr>
              <a:t>.</a:t>
            </a:r>
            <a:endParaRPr lang="en-US" dirty="0"/>
          </a:p>
        </p:txBody>
      </p:sp>
      <p:sp>
        <p:nvSpPr>
          <p:cNvPr id="4" name="Slide Number Placeholder 3">
            <a:extLst>
              <a:ext uri="{FF2B5EF4-FFF2-40B4-BE49-F238E27FC236}">
                <a16:creationId xmlns:a16="http://schemas.microsoft.com/office/drawing/2014/main" id="{8B2EEE1A-CF28-E1A2-A47A-A9B15FB515D5}"/>
              </a:ext>
            </a:extLst>
          </p:cNvPr>
          <p:cNvSpPr>
            <a:spLocks noGrp="1"/>
          </p:cNvSpPr>
          <p:nvPr>
            <p:ph type="sldNum" idx="12"/>
          </p:nvPr>
        </p:nvSpPr>
        <p:spPr/>
        <p:txBody>
          <a:bodyPr/>
          <a:lstStyle/>
          <a:p>
            <a:fld id="{00000000-1234-1234-1234-123412341234}" type="slidenum">
              <a:rPr lang="en-US" smtClean="0"/>
              <a:pPr/>
              <a:t>19</a:t>
            </a:fld>
            <a:endParaRPr lang="en-US" dirty="0"/>
          </a:p>
        </p:txBody>
      </p:sp>
    </p:spTree>
    <p:extLst>
      <p:ext uri="{BB962C8B-B14F-4D97-AF65-F5344CB8AC3E}">
        <p14:creationId xmlns:p14="http://schemas.microsoft.com/office/powerpoint/2010/main" val="730366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idx="1"/>
          </p:nvPr>
        </p:nvSpPr>
        <p:spPr/>
        <p:txBody>
          <a:bodyPr>
            <a:normAutofit/>
          </a:bodyPr>
          <a:lstStyle/>
          <a:p>
            <a:pPr>
              <a:lnSpc>
                <a:spcPct val="120000"/>
              </a:lnSpc>
            </a:pPr>
            <a:r>
              <a:rPr lang="en-US" dirty="0"/>
              <a:t>DevOps</a:t>
            </a:r>
          </a:p>
          <a:p>
            <a:pPr>
              <a:lnSpc>
                <a:spcPct val="120000"/>
              </a:lnSpc>
            </a:pPr>
            <a:r>
              <a:rPr lang="en-US" dirty="0"/>
              <a:t>Spring Boot with DevOps </a:t>
            </a:r>
            <a:endParaRPr lang="en-US" sz="2600" dirty="0"/>
          </a:p>
          <a:p>
            <a:r>
              <a:rPr lang="en-US" dirty="0"/>
              <a:t>DevOps Tools for Spring Boot</a:t>
            </a:r>
          </a:p>
          <a:p>
            <a:pPr marL="3175" indent="0">
              <a:buNone/>
            </a:pP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2</a:t>
            </a:fld>
            <a:endParaRPr lang="en-US" dirty="0"/>
          </a:p>
        </p:txBody>
      </p:sp>
    </p:spTree>
    <p:extLst>
      <p:ext uri="{BB962C8B-B14F-4D97-AF65-F5344CB8AC3E}">
        <p14:creationId xmlns:p14="http://schemas.microsoft.com/office/powerpoint/2010/main" val="1639987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73F44-FF4D-E4AA-465F-EC99D25379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53BECD-A129-B551-1407-713A8FAFF12B}"/>
              </a:ext>
            </a:extLst>
          </p:cNvPr>
          <p:cNvSpPr>
            <a:spLocks noGrp="1"/>
          </p:cNvSpPr>
          <p:nvPr>
            <p:ph type="title"/>
          </p:nvPr>
        </p:nvSpPr>
        <p:spPr/>
        <p:txBody>
          <a:bodyPr/>
          <a:lstStyle/>
          <a:p>
            <a:r>
              <a:rPr lang="en-US" dirty="0"/>
              <a:t>Automatic Restart</a:t>
            </a:r>
          </a:p>
        </p:txBody>
      </p:sp>
      <p:sp>
        <p:nvSpPr>
          <p:cNvPr id="3" name="Text Placeholder 2">
            <a:extLst>
              <a:ext uri="{FF2B5EF4-FFF2-40B4-BE49-F238E27FC236}">
                <a16:creationId xmlns:a16="http://schemas.microsoft.com/office/drawing/2014/main" id="{35C0592A-8AA7-DDDC-79ED-2B79452F9664}"/>
              </a:ext>
            </a:extLst>
          </p:cNvPr>
          <p:cNvSpPr>
            <a:spLocks noGrp="1"/>
          </p:cNvSpPr>
          <p:nvPr>
            <p:ph type="body" idx="1"/>
          </p:nvPr>
        </p:nvSpPr>
        <p:spPr/>
        <p:txBody>
          <a:bodyPr>
            <a:normAutofit/>
          </a:bodyPr>
          <a:lstStyle/>
          <a:p>
            <a:pPr>
              <a:lnSpc>
                <a:spcPct val="150000"/>
              </a:lnSpc>
            </a:pPr>
            <a:r>
              <a:rPr lang="en-US" dirty="0"/>
              <a:t>In Eclipse, saving a modified file causes the </a:t>
            </a:r>
            <a:r>
              <a:rPr lang="en-US" dirty="0" err="1"/>
              <a:t>classpath</a:t>
            </a:r>
            <a:r>
              <a:rPr lang="en-US" dirty="0"/>
              <a:t> to be updated and triggers a restart. </a:t>
            </a:r>
          </a:p>
          <a:p>
            <a:pPr>
              <a:lnSpc>
                <a:spcPct val="150000"/>
              </a:lnSpc>
            </a:pPr>
            <a:r>
              <a:rPr lang="en-US" dirty="0"/>
              <a:t>In IntelliJ IDEA, building the project (Build -&gt; Build Project) has the same effect.</a:t>
            </a:r>
          </a:p>
          <a:p>
            <a:pPr>
              <a:lnSpc>
                <a:spcPct val="150000"/>
              </a:lnSpc>
            </a:pPr>
            <a:r>
              <a:rPr lang="en-US" dirty="0"/>
              <a:t>If using a build plugin, running </a:t>
            </a:r>
            <a:r>
              <a:rPr lang="en-US" dirty="0" err="1"/>
              <a:t>mvn</a:t>
            </a:r>
            <a:r>
              <a:rPr lang="en-US" dirty="0"/>
              <a:t> compile for Maven or </a:t>
            </a:r>
            <a:r>
              <a:rPr lang="en-US" dirty="0" err="1"/>
              <a:t>gradle</a:t>
            </a:r>
            <a:r>
              <a:rPr lang="en-US" dirty="0"/>
              <a:t> build for Gradle will trigger a restart.</a:t>
            </a:r>
          </a:p>
        </p:txBody>
      </p:sp>
      <p:sp>
        <p:nvSpPr>
          <p:cNvPr id="4" name="Slide Number Placeholder 3">
            <a:extLst>
              <a:ext uri="{FF2B5EF4-FFF2-40B4-BE49-F238E27FC236}">
                <a16:creationId xmlns:a16="http://schemas.microsoft.com/office/drawing/2014/main" id="{DA5D6D55-D692-A17E-EC02-5E549134C71D}"/>
              </a:ext>
            </a:extLst>
          </p:cNvPr>
          <p:cNvSpPr>
            <a:spLocks noGrp="1"/>
          </p:cNvSpPr>
          <p:nvPr>
            <p:ph type="sldNum" idx="12"/>
          </p:nvPr>
        </p:nvSpPr>
        <p:spPr/>
        <p:txBody>
          <a:bodyPr/>
          <a:lstStyle/>
          <a:p>
            <a:fld id="{00000000-1234-1234-1234-123412341234}" type="slidenum">
              <a:rPr lang="en-US" smtClean="0"/>
              <a:pPr/>
              <a:t>20</a:t>
            </a:fld>
            <a:endParaRPr lang="en-US" dirty="0"/>
          </a:p>
        </p:txBody>
      </p:sp>
    </p:spTree>
    <p:extLst>
      <p:ext uri="{BB962C8B-B14F-4D97-AF65-F5344CB8AC3E}">
        <p14:creationId xmlns:p14="http://schemas.microsoft.com/office/powerpoint/2010/main" val="580658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26D8F-715C-832E-6F87-98D6EB1620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2204DA-1172-E426-1F23-396B6D571078}"/>
              </a:ext>
            </a:extLst>
          </p:cNvPr>
          <p:cNvSpPr>
            <a:spLocks noGrp="1"/>
          </p:cNvSpPr>
          <p:nvPr>
            <p:ph type="title"/>
          </p:nvPr>
        </p:nvSpPr>
        <p:spPr/>
        <p:txBody>
          <a:bodyPr/>
          <a:lstStyle/>
          <a:p>
            <a:r>
              <a:rPr lang="en-US" b="1" dirty="0"/>
              <a:t>Step-by-Step Guide for Auto-Restart</a:t>
            </a:r>
          </a:p>
        </p:txBody>
      </p:sp>
      <p:sp>
        <p:nvSpPr>
          <p:cNvPr id="3" name="Text Placeholder 2">
            <a:extLst>
              <a:ext uri="{FF2B5EF4-FFF2-40B4-BE49-F238E27FC236}">
                <a16:creationId xmlns:a16="http://schemas.microsoft.com/office/drawing/2014/main" id="{CEE483E0-70A8-7180-14BE-068CEB78562E}"/>
              </a:ext>
            </a:extLst>
          </p:cNvPr>
          <p:cNvSpPr>
            <a:spLocks noGrp="1"/>
          </p:cNvSpPr>
          <p:nvPr>
            <p:ph type="body" idx="1"/>
          </p:nvPr>
        </p:nvSpPr>
        <p:spPr>
          <a:xfrm>
            <a:off x="0" y="1541279"/>
            <a:ext cx="12192000" cy="4814445"/>
          </a:xfrm>
        </p:spPr>
        <p:txBody>
          <a:bodyPr>
            <a:normAutofit/>
          </a:bodyPr>
          <a:lstStyle/>
          <a:p>
            <a:pPr>
              <a:lnSpc>
                <a:spcPct val="150000"/>
              </a:lnSpc>
            </a:pPr>
            <a:r>
              <a:rPr lang="en-US" dirty="0"/>
              <a:t>Step 01 : Add the spring-boot-</a:t>
            </a:r>
            <a:r>
              <a:rPr lang="en-US" dirty="0" err="1"/>
              <a:t>devtools</a:t>
            </a:r>
            <a:r>
              <a:rPr lang="en-US" dirty="0"/>
              <a:t> dependency</a:t>
            </a:r>
          </a:p>
          <a:p>
            <a:pPr>
              <a:lnSpc>
                <a:spcPct val="150000"/>
              </a:lnSpc>
            </a:pPr>
            <a:r>
              <a:rPr lang="en-US" dirty="0"/>
              <a:t>Step 02 : Config Settings -&gt; Build, Execute, Deployment -&gt; Complier</a:t>
            </a:r>
          </a:p>
          <a:p>
            <a:pPr>
              <a:lnSpc>
                <a:spcPct val="150000"/>
              </a:lnSpc>
            </a:pPr>
            <a:r>
              <a:rPr lang="en-US" dirty="0"/>
              <a:t>Step 03 :  Config Advanced Settings</a:t>
            </a:r>
          </a:p>
        </p:txBody>
      </p:sp>
      <p:sp>
        <p:nvSpPr>
          <p:cNvPr id="4" name="Slide Number Placeholder 3">
            <a:extLst>
              <a:ext uri="{FF2B5EF4-FFF2-40B4-BE49-F238E27FC236}">
                <a16:creationId xmlns:a16="http://schemas.microsoft.com/office/drawing/2014/main" id="{4FD83AC8-91E1-D317-B7DC-7A2B2413BB93}"/>
              </a:ext>
            </a:extLst>
          </p:cNvPr>
          <p:cNvSpPr>
            <a:spLocks noGrp="1"/>
          </p:cNvSpPr>
          <p:nvPr>
            <p:ph type="sldNum" idx="12"/>
          </p:nvPr>
        </p:nvSpPr>
        <p:spPr/>
        <p:txBody>
          <a:bodyPr/>
          <a:lstStyle/>
          <a:p>
            <a:fld id="{00000000-1234-1234-1234-123412341234}" type="slidenum">
              <a:rPr lang="en-US" smtClean="0"/>
              <a:pPr/>
              <a:t>21</a:t>
            </a:fld>
            <a:endParaRPr lang="en-US" dirty="0"/>
          </a:p>
        </p:txBody>
      </p:sp>
    </p:spTree>
    <p:extLst>
      <p:ext uri="{BB962C8B-B14F-4D97-AF65-F5344CB8AC3E}">
        <p14:creationId xmlns:p14="http://schemas.microsoft.com/office/powerpoint/2010/main" val="658605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71A80-7970-8805-3F8B-5585D98BD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740EB-ABBF-B0D9-0D9C-65ED5BBC6934}"/>
              </a:ext>
            </a:extLst>
          </p:cNvPr>
          <p:cNvSpPr>
            <a:spLocks noGrp="1"/>
          </p:cNvSpPr>
          <p:nvPr>
            <p:ph type="title"/>
          </p:nvPr>
        </p:nvSpPr>
        <p:spPr/>
        <p:txBody>
          <a:bodyPr/>
          <a:lstStyle/>
          <a:p>
            <a:r>
              <a:rPr lang="en-US" dirty="0"/>
              <a:t>Automatic Restart - Step 01</a:t>
            </a:r>
          </a:p>
        </p:txBody>
      </p:sp>
      <p:sp>
        <p:nvSpPr>
          <p:cNvPr id="3" name="Text Placeholder 2">
            <a:extLst>
              <a:ext uri="{FF2B5EF4-FFF2-40B4-BE49-F238E27FC236}">
                <a16:creationId xmlns:a16="http://schemas.microsoft.com/office/drawing/2014/main" id="{1CACEF81-096C-76C3-D301-C5C45F259F27}"/>
              </a:ext>
            </a:extLst>
          </p:cNvPr>
          <p:cNvSpPr>
            <a:spLocks noGrp="1"/>
          </p:cNvSpPr>
          <p:nvPr>
            <p:ph type="body" idx="1"/>
          </p:nvPr>
        </p:nvSpPr>
        <p:spPr/>
        <p:txBody>
          <a:bodyPr>
            <a:normAutofit/>
          </a:bodyPr>
          <a:lstStyle/>
          <a:p>
            <a:pPr marL="3175" indent="0">
              <a:lnSpc>
                <a:spcPct val="150000"/>
              </a:lnSpc>
              <a:buNone/>
            </a:pPr>
            <a:endParaRPr lang="en-US" dirty="0"/>
          </a:p>
        </p:txBody>
      </p:sp>
      <p:sp>
        <p:nvSpPr>
          <p:cNvPr id="4" name="Slide Number Placeholder 3">
            <a:extLst>
              <a:ext uri="{FF2B5EF4-FFF2-40B4-BE49-F238E27FC236}">
                <a16:creationId xmlns:a16="http://schemas.microsoft.com/office/drawing/2014/main" id="{B698C951-3E67-478A-D7B9-D7D321E2F7B7}"/>
              </a:ext>
            </a:extLst>
          </p:cNvPr>
          <p:cNvSpPr>
            <a:spLocks noGrp="1"/>
          </p:cNvSpPr>
          <p:nvPr>
            <p:ph type="sldNum" idx="12"/>
          </p:nvPr>
        </p:nvSpPr>
        <p:spPr/>
        <p:txBody>
          <a:bodyPr/>
          <a:lstStyle/>
          <a:p>
            <a:fld id="{00000000-1234-1234-1234-123412341234}" type="slidenum">
              <a:rPr lang="en-US" smtClean="0"/>
              <a:pPr/>
              <a:t>22</a:t>
            </a:fld>
            <a:endParaRPr lang="en-US" dirty="0"/>
          </a:p>
        </p:txBody>
      </p:sp>
      <p:pic>
        <p:nvPicPr>
          <p:cNvPr id="8" name="Picture 7">
            <a:extLst>
              <a:ext uri="{FF2B5EF4-FFF2-40B4-BE49-F238E27FC236}">
                <a16:creationId xmlns:a16="http://schemas.microsoft.com/office/drawing/2014/main" id="{15690CC4-B8CF-442C-7063-17DA913FEBB5}"/>
              </a:ext>
            </a:extLst>
          </p:cNvPr>
          <p:cNvPicPr>
            <a:picLocks noChangeAspect="1"/>
          </p:cNvPicPr>
          <p:nvPr/>
        </p:nvPicPr>
        <p:blipFill>
          <a:blip r:embed="rId2"/>
          <a:stretch>
            <a:fillRect/>
          </a:stretch>
        </p:blipFill>
        <p:spPr>
          <a:xfrm>
            <a:off x="1871373" y="1758172"/>
            <a:ext cx="8449253" cy="4552988"/>
          </a:xfrm>
          <a:prstGeom prst="rect">
            <a:avLst/>
          </a:prstGeom>
        </p:spPr>
      </p:pic>
    </p:spTree>
    <p:extLst>
      <p:ext uri="{BB962C8B-B14F-4D97-AF65-F5344CB8AC3E}">
        <p14:creationId xmlns:p14="http://schemas.microsoft.com/office/powerpoint/2010/main" val="3790502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AE5FC-2F0B-6F69-3244-F4DCA90E14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5DB92F-D3FC-0B22-4105-2492531F1F5F}"/>
              </a:ext>
            </a:extLst>
          </p:cNvPr>
          <p:cNvSpPr>
            <a:spLocks noGrp="1"/>
          </p:cNvSpPr>
          <p:nvPr>
            <p:ph type="title"/>
          </p:nvPr>
        </p:nvSpPr>
        <p:spPr/>
        <p:txBody>
          <a:bodyPr/>
          <a:lstStyle/>
          <a:p>
            <a:r>
              <a:rPr lang="en-US" dirty="0"/>
              <a:t>Automatic Restart – Step 02</a:t>
            </a:r>
          </a:p>
        </p:txBody>
      </p:sp>
      <p:sp>
        <p:nvSpPr>
          <p:cNvPr id="3" name="Text Placeholder 2">
            <a:extLst>
              <a:ext uri="{FF2B5EF4-FFF2-40B4-BE49-F238E27FC236}">
                <a16:creationId xmlns:a16="http://schemas.microsoft.com/office/drawing/2014/main" id="{AA50335B-D76F-B282-9B9F-0F8E42240CE4}"/>
              </a:ext>
            </a:extLst>
          </p:cNvPr>
          <p:cNvSpPr>
            <a:spLocks noGrp="1"/>
          </p:cNvSpPr>
          <p:nvPr>
            <p:ph type="body" idx="1"/>
          </p:nvPr>
        </p:nvSpPr>
        <p:spPr/>
        <p:txBody>
          <a:bodyPr>
            <a:normAutofit/>
          </a:bodyPr>
          <a:lstStyle/>
          <a:p>
            <a:pPr marL="3175" indent="0">
              <a:lnSpc>
                <a:spcPct val="150000"/>
              </a:lnSpc>
              <a:buNone/>
            </a:pPr>
            <a:endParaRPr lang="en-US" dirty="0"/>
          </a:p>
        </p:txBody>
      </p:sp>
      <p:sp>
        <p:nvSpPr>
          <p:cNvPr id="4" name="Slide Number Placeholder 3">
            <a:extLst>
              <a:ext uri="{FF2B5EF4-FFF2-40B4-BE49-F238E27FC236}">
                <a16:creationId xmlns:a16="http://schemas.microsoft.com/office/drawing/2014/main" id="{8A137DB5-BCE0-69A7-6B97-5148FDF77CB9}"/>
              </a:ext>
            </a:extLst>
          </p:cNvPr>
          <p:cNvSpPr>
            <a:spLocks noGrp="1"/>
          </p:cNvSpPr>
          <p:nvPr>
            <p:ph type="sldNum" idx="12"/>
          </p:nvPr>
        </p:nvSpPr>
        <p:spPr/>
        <p:txBody>
          <a:bodyPr/>
          <a:lstStyle/>
          <a:p>
            <a:fld id="{00000000-1234-1234-1234-123412341234}" type="slidenum">
              <a:rPr lang="en-US" smtClean="0"/>
              <a:pPr/>
              <a:t>23</a:t>
            </a:fld>
            <a:endParaRPr lang="en-US" dirty="0"/>
          </a:p>
        </p:txBody>
      </p:sp>
      <p:pic>
        <p:nvPicPr>
          <p:cNvPr id="6" name="Picture 5">
            <a:extLst>
              <a:ext uri="{FF2B5EF4-FFF2-40B4-BE49-F238E27FC236}">
                <a16:creationId xmlns:a16="http://schemas.microsoft.com/office/drawing/2014/main" id="{04E7AA47-B6BA-C905-4BC8-E4161515AE42}"/>
              </a:ext>
            </a:extLst>
          </p:cNvPr>
          <p:cNvPicPr>
            <a:picLocks noChangeAspect="1"/>
          </p:cNvPicPr>
          <p:nvPr/>
        </p:nvPicPr>
        <p:blipFill>
          <a:blip r:embed="rId2"/>
          <a:stretch>
            <a:fillRect/>
          </a:stretch>
        </p:blipFill>
        <p:spPr>
          <a:xfrm>
            <a:off x="1350603" y="1676672"/>
            <a:ext cx="8907887" cy="4774739"/>
          </a:xfrm>
          <a:prstGeom prst="rect">
            <a:avLst/>
          </a:prstGeom>
        </p:spPr>
      </p:pic>
    </p:spTree>
    <p:extLst>
      <p:ext uri="{BB962C8B-B14F-4D97-AF65-F5344CB8AC3E}">
        <p14:creationId xmlns:p14="http://schemas.microsoft.com/office/powerpoint/2010/main" val="3956255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6483B-D378-93EF-23D1-9E7A17FA99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264DD4-6958-97DF-A52A-0D814B4E0487}"/>
              </a:ext>
            </a:extLst>
          </p:cNvPr>
          <p:cNvSpPr>
            <a:spLocks noGrp="1"/>
          </p:cNvSpPr>
          <p:nvPr>
            <p:ph type="title"/>
          </p:nvPr>
        </p:nvSpPr>
        <p:spPr/>
        <p:txBody>
          <a:bodyPr/>
          <a:lstStyle/>
          <a:p>
            <a:r>
              <a:rPr lang="en-US" dirty="0"/>
              <a:t>Automatic Restart – Step 03</a:t>
            </a:r>
          </a:p>
        </p:txBody>
      </p:sp>
      <p:sp>
        <p:nvSpPr>
          <p:cNvPr id="3" name="Text Placeholder 2">
            <a:extLst>
              <a:ext uri="{FF2B5EF4-FFF2-40B4-BE49-F238E27FC236}">
                <a16:creationId xmlns:a16="http://schemas.microsoft.com/office/drawing/2014/main" id="{7F4B7591-E6D1-FCDA-8240-A302D5914ECC}"/>
              </a:ext>
            </a:extLst>
          </p:cNvPr>
          <p:cNvSpPr>
            <a:spLocks noGrp="1"/>
          </p:cNvSpPr>
          <p:nvPr>
            <p:ph type="body" idx="1"/>
          </p:nvPr>
        </p:nvSpPr>
        <p:spPr/>
        <p:txBody>
          <a:bodyPr>
            <a:normAutofit/>
          </a:bodyPr>
          <a:lstStyle/>
          <a:p>
            <a:pPr marL="3175" indent="0">
              <a:lnSpc>
                <a:spcPct val="150000"/>
              </a:lnSpc>
              <a:buNone/>
            </a:pPr>
            <a:endParaRPr lang="en-US" dirty="0"/>
          </a:p>
        </p:txBody>
      </p:sp>
      <p:sp>
        <p:nvSpPr>
          <p:cNvPr id="4" name="Slide Number Placeholder 3">
            <a:extLst>
              <a:ext uri="{FF2B5EF4-FFF2-40B4-BE49-F238E27FC236}">
                <a16:creationId xmlns:a16="http://schemas.microsoft.com/office/drawing/2014/main" id="{A14DBB52-6F43-85F0-C15E-DED3DBA9254F}"/>
              </a:ext>
            </a:extLst>
          </p:cNvPr>
          <p:cNvSpPr>
            <a:spLocks noGrp="1"/>
          </p:cNvSpPr>
          <p:nvPr>
            <p:ph type="sldNum" idx="12"/>
          </p:nvPr>
        </p:nvSpPr>
        <p:spPr/>
        <p:txBody>
          <a:bodyPr/>
          <a:lstStyle/>
          <a:p>
            <a:fld id="{00000000-1234-1234-1234-123412341234}" type="slidenum">
              <a:rPr lang="en-US" smtClean="0"/>
              <a:pPr/>
              <a:t>24</a:t>
            </a:fld>
            <a:endParaRPr lang="en-US" dirty="0"/>
          </a:p>
        </p:txBody>
      </p:sp>
      <p:pic>
        <p:nvPicPr>
          <p:cNvPr id="7" name="Picture 6">
            <a:extLst>
              <a:ext uri="{FF2B5EF4-FFF2-40B4-BE49-F238E27FC236}">
                <a16:creationId xmlns:a16="http://schemas.microsoft.com/office/drawing/2014/main" id="{5A7AE550-5666-A094-7BD6-313B8B540893}"/>
              </a:ext>
            </a:extLst>
          </p:cNvPr>
          <p:cNvPicPr>
            <a:picLocks noChangeAspect="1"/>
          </p:cNvPicPr>
          <p:nvPr/>
        </p:nvPicPr>
        <p:blipFill>
          <a:blip r:embed="rId2"/>
          <a:stretch>
            <a:fillRect/>
          </a:stretch>
        </p:blipFill>
        <p:spPr>
          <a:xfrm>
            <a:off x="1742940" y="1561007"/>
            <a:ext cx="8839199" cy="4746465"/>
          </a:xfrm>
          <a:prstGeom prst="rect">
            <a:avLst/>
          </a:prstGeom>
        </p:spPr>
      </p:pic>
    </p:spTree>
    <p:extLst>
      <p:ext uri="{BB962C8B-B14F-4D97-AF65-F5344CB8AC3E}">
        <p14:creationId xmlns:p14="http://schemas.microsoft.com/office/powerpoint/2010/main" val="146944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14259-4ACB-E850-D1D9-C7332CA1A9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ECAEE4-1A1E-9E79-2A74-E5DADC6AA14C}"/>
              </a:ext>
            </a:extLst>
          </p:cNvPr>
          <p:cNvSpPr>
            <a:spLocks noGrp="1"/>
          </p:cNvSpPr>
          <p:nvPr>
            <p:ph type="title"/>
          </p:nvPr>
        </p:nvSpPr>
        <p:spPr/>
        <p:txBody>
          <a:bodyPr/>
          <a:lstStyle/>
          <a:p>
            <a:r>
              <a:rPr lang="en-US" dirty="0"/>
              <a:t>Automatic Restart</a:t>
            </a:r>
          </a:p>
        </p:txBody>
      </p:sp>
      <p:sp>
        <p:nvSpPr>
          <p:cNvPr id="3" name="Text Placeholder 2">
            <a:extLst>
              <a:ext uri="{FF2B5EF4-FFF2-40B4-BE49-F238E27FC236}">
                <a16:creationId xmlns:a16="http://schemas.microsoft.com/office/drawing/2014/main" id="{9C4793C1-BF6F-8F27-D1DF-CCEE2060A3BC}"/>
              </a:ext>
            </a:extLst>
          </p:cNvPr>
          <p:cNvSpPr>
            <a:spLocks noGrp="1"/>
          </p:cNvSpPr>
          <p:nvPr>
            <p:ph type="body" idx="1"/>
          </p:nvPr>
        </p:nvSpPr>
        <p:spPr/>
        <p:txBody>
          <a:bodyPr>
            <a:normAutofit/>
          </a:bodyPr>
          <a:lstStyle/>
          <a:p>
            <a:pPr marL="3175" indent="0">
              <a:lnSpc>
                <a:spcPct val="150000"/>
              </a:lnSpc>
              <a:buNone/>
            </a:pPr>
            <a:endParaRPr lang="en-US" dirty="0"/>
          </a:p>
        </p:txBody>
      </p:sp>
      <p:sp>
        <p:nvSpPr>
          <p:cNvPr id="4" name="Slide Number Placeholder 3">
            <a:extLst>
              <a:ext uri="{FF2B5EF4-FFF2-40B4-BE49-F238E27FC236}">
                <a16:creationId xmlns:a16="http://schemas.microsoft.com/office/drawing/2014/main" id="{F29FF3E8-C9FF-9C80-242D-FD98E5AF7277}"/>
              </a:ext>
            </a:extLst>
          </p:cNvPr>
          <p:cNvSpPr>
            <a:spLocks noGrp="1"/>
          </p:cNvSpPr>
          <p:nvPr>
            <p:ph type="sldNum" idx="12"/>
          </p:nvPr>
        </p:nvSpPr>
        <p:spPr/>
        <p:txBody>
          <a:bodyPr/>
          <a:lstStyle/>
          <a:p>
            <a:fld id="{00000000-1234-1234-1234-123412341234}" type="slidenum">
              <a:rPr lang="en-US" smtClean="0"/>
              <a:pPr/>
              <a:t>25</a:t>
            </a:fld>
            <a:endParaRPr lang="en-US" dirty="0"/>
          </a:p>
        </p:txBody>
      </p:sp>
      <p:pic>
        <p:nvPicPr>
          <p:cNvPr id="6" name="Picture 5">
            <a:extLst>
              <a:ext uri="{FF2B5EF4-FFF2-40B4-BE49-F238E27FC236}">
                <a16:creationId xmlns:a16="http://schemas.microsoft.com/office/drawing/2014/main" id="{19637FF4-04CE-C88A-F94A-409268DE23CF}"/>
              </a:ext>
            </a:extLst>
          </p:cNvPr>
          <p:cNvPicPr>
            <a:picLocks noChangeAspect="1"/>
          </p:cNvPicPr>
          <p:nvPr/>
        </p:nvPicPr>
        <p:blipFill>
          <a:blip r:embed="rId2"/>
          <a:stretch>
            <a:fillRect/>
          </a:stretch>
        </p:blipFill>
        <p:spPr>
          <a:xfrm>
            <a:off x="1867435" y="1751725"/>
            <a:ext cx="8259651" cy="4447172"/>
          </a:xfrm>
          <a:prstGeom prst="rect">
            <a:avLst/>
          </a:prstGeom>
        </p:spPr>
      </p:pic>
    </p:spTree>
    <p:extLst>
      <p:ext uri="{BB962C8B-B14F-4D97-AF65-F5344CB8AC3E}">
        <p14:creationId xmlns:p14="http://schemas.microsoft.com/office/powerpoint/2010/main" val="3717758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47950-2BF2-7EC8-D020-569BD649D2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D06304-B295-F64C-1C90-A20FE6FDABB8}"/>
              </a:ext>
            </a:extLst>
          </p:cNvPr>
          <p:cNvSpPr>
            <a:spLocks noGrp="1"/>
          </p:cNvSpPr>
          <p:nvPr>
            <p:ph type="title"/>
          </p:nvPr>
        </p:nvSpPr>
        <p:spPr/>
        <p:txBody>
          <a:bodyPr/>
          <a:lstStyle/>
          <a:p>
            <a:r>
              <a:rPr lang="en-US" dirty="0"/>
              <a:t>Config </a:t>
            </a:r>
            <a:r>
              <a:rPr lang="en-US" dirty="0" err="1"/>
              <a:t>LiveReload</a:t>
            </a:r>
            <a:endParaRPr lang="en-US" dirty="0"/>
          </a:p>
        </p:txBody>
      </p:sp>
      <p:sp>
        <p:nvSpPr>
          <p:cNvPr id="3" name="Text Placeholder 2">
            <a:extLst>
              <a:ext uri="{FF2B5EF4-FFF2-40B4-BE49-F238E27FC236}">
                <a16:creationId xmlns:a16="http://schemas.microsoft.com/office/drawing/2014/main" id="{662CD6C1-728F-1B91-A497-6ED881322AE7}"/>
              </a:ext>
            </a:extLst>
          </p:cNvPr>
          <p:cNvSpPr>
            <a:spLocks noGrp="1"/>
          </p:cNvSpPr>
          <p:nvPr>
            <p:ph type="body" idx="1"/>
          </p:nvPr>
        </p:nvSpPr>
        <p:spPr/>
        <p:txBody>
          <a:bodyPr>
            <a:normAutofit/>
          </a:bodyPr>
          <a:lstStyle/>
          <a:p>
            <a:pPr marL="3175" indent="0">
              <a:lnSpc>
                <a:spcPct val="150000"/>
              </a:lnSpc>
              <a:buNone/>
            </a:pPr>
            <a:endParaRPr lang="en-US" dirty="0"/>
          </a:p>
        </p:txBody>
      </p:sp>
      <p:sp>
        <p:nvSpPr>
          <p:cNvPr id="4" name="Slide Number Placeholder 3">
            <a:extLst>
              <a:ext uri="{FF2B5EF4-FFF2-40B4-BE49-F238E27FC236}">
                <a16:creationId xmlns:a16="http://schemas.microsoft.com/office/drawing/2014/main" id="{D3E12F9A-A5CC-EFEF-2C6D-1074CAADB6D5}"/>
              </a:ext>
            </a:extLst>
          </p:cNvPr>
          <p:cNvSpPr>
            <a:spLocks noGrp="1"/>
          </p:cNvSpPr>
          <p:nvPr>
            <p:ph type="sldNum" idx="12"/>
          </p:nvPr>
        </p:nvSpPr>
        <p:spPr/>
        <p:txBody>
          <a:bodyPr/>
          <a:lstStyle/>
          <a:p>
            <a:fld id="{00000000-1234-1234-1234-123412341234}" type="slidenum">
              <a:rPr lang="en-US" smtClean="0"/>
              <a:pPr/>
              <a:t>26</a:t>
            </a:fld>
            <a:endParaRPr lang="en-US" dirty="0"/>
          </a:p>
        </p:txBody>
      </p:sp>
      <p:pic>
        <p:nvPicPr>
          <p:cNvPr id="6" name="Picture 5">
            <a:extLst>
              <a:ext uri="{FF2B5EF4-FFF2-40B4-BE49-F238E27FC236}">
                <a16:creationId xmlns:a16="http://schemas.microsoft.com/office/drawing/2014/main" id="{E7D763D6-739D-EA70-F9E0-FF19633DBFB4}"/>
              </a:ext>
            </a:extLst>
          </p:cNvPr>
          <p:cNvPicPr>
            <a:picLocks noChangeAspect="1"/>
          </p:cNvPicPr>
          <p:nvPr/>
        </p:nvPicPr>
        <p:blipFill>
          <a:blip r:embed="rId2"/>
          <a:stretch>
            <a:fillRect/>
          </a:stretch>
        </p:blipFill>
        <p:spPr>
          <a:xfrm>
            <a:off x="1734354" y="1529157"/>
            <a:ext cx="9088192" cy="4870703"/>
          </a:xfrm>
          <a:prstGeom prst="rect">
            <a:avLst/>
          </a:prstGeom>
        </p:spPr>
      </p:pic>
    </p:spTree>
    <p:extLst>
      <p:ext uri="{BB962C8B-B14F-4D97-AF65-F5344CB8AC3E}">
        <p14:creationId xmlns:p14="http://schemas.microsoft.com/office/powerpoint/2010/main" val="2927965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normAutofit/>
          </a:bodyPr>
          <a:lstStyle/>
          <a:p>
            <a:pPr marL="3175" indent="0">
              <a:lnSpc>
                <a:spcPct val="120000"/>
              </a:lnSpc>
              <a:buNone/>
            </a:pPr>
            <a:r>
              <a:rPr lang="en-US" dirty="0"/>
              <a:t>Concepts were introduced:</a:t>
            </a:r>
          </a:p>
          <a:p>
            <a:r>
              <a:rPr lang="en-US" dirty="0"/>
              <a:t>DevOps</a:t>
            </a:r>
          </a:p>
          <a:p>
            <a:r>
              <a:rPr lang="en-US" dirty="0"/>
              <a:t>Spring Boot with DevOps </a:t>
            </a:r>
          </a:p>
          <a:p>
            <a:r>
              <a:rPr lang="en-US" dirty="0"/>
              <a:t>DevOps Tools for Spring Boot</a:t>
            </a:r>
          </a:p>
          <a:p>
            <a:endParaRPr lang="en-US" dirty="0"/>
          </a:p>
          <a:p>
            <a:pPr marL="3175" indent="0">
              <a:lnSpc>
                <a:spcPct val="120000"/>
              </a:lnSpc>
              <a:buNone/>
            </a:pPr>
            <a:endParaRPr lang="en-US" dirty="0"/>
          </a:p>
          <a:p>
            <a:pPr>
              <a:lnSpc>
                <a:spcPct val="120000"/>
              </a:lnSpc>
            </a:pP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27</a:t>
            </a:fld>
            <a:endParaRPr lang="en-US" dirty="0"/>
          </a:p>
        </p:txBody>
      </p:sp>
    </p:spTree>
    <p:extLst>
      <p:ext uri="{BB962C8B-B14F-4D97-AF65-F5344CB8AC3E}">
        <p14:creationId xmlns:p14="http://schemas.microsoft.com/office/powerpoint/2010/main" val="396319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p>
        </p:txBody>
      </p:sp>
      <p:sp>
        <p:nvSpPr>
          <p:cNvPr id="3" name="Text Placeholder 2"/>
          <p:cNvSpPr>
            <a:spLocks noGrp="1"/>
          </p:cNvSpPr>
          <p:nvPr>
            <p:ph type="body" idx="1"/>
          </p:nvPr>
        </p:nvSpPr>
        <p:spPr/>
        <p:txBody>
          <a:bodyPr/>
          <a:lstStyle/>
          <a:p>
            <a:r>
              <a:rPr lang="en-US" dirty="0"/>
              <a:t>DevOps is </a:t>
            </a:r>
            <a:r>
              <a:rPr lang="en-US" i="1" dirty="0"/>
              <a:t>the practice that encourages communication, collaboration, integration, and automation between software development and operations teams</a:t>
            </a:r>
            <a:r>
              <a:rPr lang="en-US" dirty="0"/>
              <a:t>. </a:t>
            </a:r>
          </a:p>
        </p:txBody>
      </p:sp>
      <p:sp>
        <p:nvSpPr>
          <p:cNvPr id="4" name="Slide Number Placeholder 3"/>
          <p:cNvSpPr>
            <a:spLocks noGrp="1"/>
          </p:cNvSpPr>
          <p:nvPr>
            <p:ph type="sldNum" idx="12"/>
          </p:nvPr>
        </p:nvSpPr>
        <p:spPr/>
        <p:txBody>
          <a:bodyPr/>
          <a:lstStyle/>
          <a:p>
            <a:fld id="{00000000-1234-1234-1234-123412341234}" type="slidenum">
              <a:rPr lang="en-US" smtClean="0"/>
              <a:pPr/>
              <a:t>3</a:t>
            </a:fld>
            <a:endParaRPr lang="en-US" dirty="0"/>
          </a:p>
        </p:txBody>
      </p:sp>
      <p:pic>
        <p:nvPicPr>
          <p:cNvPr id="5" name="Picture 4"/>
          <p:cNvPicPr>
            <a:picLocks noChangeAspect="1"/>
          </p:cNvPicPr>
          <p:nvPr/>
        </p:nvPicPr>
        <p:blipFill>
          <a:blip r:embed="rId2"/>
          <a:stretch>
            <a:fillRect/>
          </a:stretch>
        </p:blipFill>
        <p:spPr>
          <a:xfrm>
            <a:off x="3200131" y="2865634"/>
            <a:ext cx="6590639" cy="3238461"/>
          </a:xfrm>
          <a:prstGeom prst="rect">
            <a:avLst/>
          </a:prstGeom>
        </p:spPr>
      </p:pic>
    </p:spTree>
    <p:extLst>
      <p:ext uri="{BB962C8B-B14F-4D97-AF65-F5344CB8AC3E}">
        <p14:creationId xmlns:p14="http://schemas.microsoft.com/office/powerpoint/2010/main" val="231270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Spring Boot for DevOps? - 1</a:t>
            </a:r>
          </a:p>
        </p:txBody>
      </p:sp>
      <p:sp>
        <p:nvSpPr>
          <p:cNvPr id="3" name="Text Placeholder 2"/>
          <p:cNvSpPr>
            <a:spLocks noGrp="1"/>
          </p:cNvSpPr>
          <p:nvPr>
            <p:ph type="body" idx="1"/>
          </p:nvPr>
        </p:nvSpPr>
        <p:spPr/>
        <p:txBody>
          <a:bodyPr/>
          <a:lstStyle/>
          <a:p>
            <a:r>
              <a:rPr lang="en-US" dirty="0" err="1"/>
              <a:t>Microservice</a:t>
            </a:r>
            <a:r>
              <a:rPr lang="en-US" dirty="0"/>
              <a:t> friendly: Easy to create and deploy small, independent services.</a:t>
            </a:r>
          </a:p>
          <a:p>
            <a:r>
              <a:rPr lang="en-US" dirty="0"/>
              <a:t>Fast startup: Embedded servers and optimized dependencies reduce startup time.</a:t>
            </a:r>
          </a:p>
          <a:p>
            <a:r>
              <a:rPr lang="en-US" dirty="0"/>
              <a:t>Efficient deployment: Build self-contained JARs or WARs for easy deployment.</a:t>
            </a:r>
          </a:p>
          <a:p>
            <a:r>
              <a:rPr lang="en-US" dirty="0"/>
              <a:t>Monitoring &amp; management: Built-in support for health checks and metrics.</a:t>
            </a:r>
          </a:p>
          <a:p>
            <a:r>
              <a:rPr lang="en-US" dirty="0"/>
              <a:t>Cloud-Native: Seamless integration with cloud platforms (e.g., Cloud Foundry, Kubernetes).</a:t>
            </a:r>
          </a:p>
        </p:txBody>
      </p:sp>
      <p:sp>
        <p:nvSpPr>
          <p:cNvPr id="4" name="Slide Number Placeholder 3"/>
          <p:cNvSpPr>
            <a:spLocks noGrp="1"/>
          </p:cNvSpPr>
          <p:nvPr>
            <p:ph type="sldNum" idx="12"/>
          </p:nvPr>
        </p:nvSpPr>
        <p:spPr/>
        <p:txBody>
          <a:bodyPr/>
          <a:lstStyle/>
          <a:p>
            <a:fld id="{00000000-1234-1234-1234-123412341234}" type="slidenum">
              <a:rPr lang="en-US" smtClean="0"/>
              <a:pPr/>
              <a:t>4</a:t>
            </a:fld>
            <a:endParaRPr lang="en-US" dirty="0"/>
          </a:p>
        </p:txBody>
      </p:sp>
    </p:spTree>
    <p:extLst>
      <p:ext uri="{BB962C8B-B14F-4D97-AF65-F5344CB8AC3E}">
        <p14:creationId xmlns:p14="http://schemas.microsoft.com/office/powerpoint/2010/main" val="645739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Spring Boot for DevOps? - 2</a:t>
            </a:r>
          </a:p>
        </p:txBody>
      </p:sp>
      <p:sp>
        <p:nvSpPr>
          <p:cNvPr id="3" name="Text Placeholder 2"/>
          <p:cNvSpPr>
            <a:spLocks noGrp="1"/>
          </p:cNvSpPr>
          <p:nvPr>
            <p:ph type="body" idx="1"/>
          </p:nvPr>
        </p:nvSpPr>
        <p:spPr/>
        <p:txBody>
          <a:bodyPr/>
          <a:lstStyle/>
          <a:p>
            <a:r>
              <a:rPr lang="en-US" dirty="0"/>
              <a:t>Spring Boot is a fantastic framework for building </a:t>
            </a:r>
            <a:r>
              <a:rPr lang="en-US" dirty="0" err="1"/>
              <a:t>microservices</a:t>
            </a:r>
            <a:r>
              <a:rPr lang="en-US" dirty="0"/>
              <a:t> and web applications due to its ease of use and powerful features. </a:t>
            </a:r>
          </a:p>
          <a:p>
            <a:r>
              <a:rPr lang="en-US" dirty="0"/>
              <a:t>DevOps practices help teams deliver software faster and more reliably. </a:t>
            </a:r>
          </a:p>
          <a:p>
            <a:r>
              <a:rPr lang="en-US" dirty="0"/>
              <a:t>By combining Spring Boot with DevOps, you can achieve continuous delivery and deployment of your applications.</a:t>
            </a:r>
          </a:p>
        </p:txBody>
      </p:sp>
      <p:sp>
        <p:nvSpPr>
          <p:cNvPr id="4" name="Slide Number Placeholder 3"/>
          <p:cNvSpPr>
            <a:spLocks noGrp="1"/>
          </p:cNvSpPr>
          <p:nvPr>
            <p:ph type="sldNum" idx="12"/>
          </p:nvPr>
        </p:nvSpPr>
        <p:spPr/>
        <p:txBody>
          <a:bodyPr/>
          <a:lstStyle/>
          <a:p>
            <a:fld id="{00000000-1234-1234-1234-123412341234}" type="slidenum">
              <a:rPr lang="en-US" smtClean="0"/>
              <a:pPr/>
              <a:t>5</a:t>
            </a:fld>
            <a:endParaRPr lang="en-US" dirty="0"/>
          </a:p>
        </p:txBody>
      </p:sp>
    </p:spTree>
    <p:extLst>
      <p:ext uri="{BB962C8B-B14F-4D97-AF65-F5344CB8AC3E}">
        <p14:creationId xmlns:p14="http://schemas.microsoft.com/office/powerpoint/2010/main" val="1441507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with 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fld id="{00000000-1234-1234-1234-123412341234}" type="slidenum">
              <a:rPr lang="en-US" smtClean="0"/>
              <a:pPr/>
              <a:t>6</a:t>
            </a:fld>
            <a:endParaRPr lang="en-US" dirty="0"/>
          </a:p>
        </p:txBody>
      </p:sp>
      <p:pic>
        <p:nvPicPr>
          <p:cNvPr id="5" name="Picture 4"/>
          <p:cNvPicPr>
            <a:picLocks noChangeAspect="1"/>
          </p:cNvPicPr>
          <p:nvPr/>
        </p:nvPicPr>
        <p:blipFill>
          <a:blip r:embed="rId3"/>
          <a:stretch>
            <a:fillRect/>
          </a:stretch>
        </p:blipFill>
        <p:spPr>
          <a:xfrm>
            <a:off x="1608243" y="2060351"/>
            <a:ext cx="8238337" cy="3414897"/>
          </a:xfrm>
          <a:prstGeom prst="rect">
            <a:avLst/>
          </a:prstGeom>
        </p:spPr>
      </p:pic>
    </p:spTree>
    <p:extLst>
      <p:ext uri="{BB962C8B-B14F-4D97-AF65-F5344CB8AC3E}">
        <p14:creationId xmlns:p14="http://schemas.microsoft.com/office/powerpoint/2010/main" val="3296525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Tools for Spring Boot</a:t>
            </a:r>
          </a:p>
        </p:txBody>
      </p:sp>
      <p:sp>
        <p:nvSpPr>
          <p:cNvPr id="3" name="Text Placeholder 2"/>
          <p:cNvSpPr>
            <a:spLocks noGrp="1"/>
          </p:cNvSpPr>
          <p:nvPr>
            <p:ph type="body" idx="1"/>
          </p:nvPr>
        </p:nvSpPr>
        <p:spPr/>
        <p:txBody>
          <a:bodyPr/>
          <a:lstStyle/>
          <a:p>
            <a:r>
              <a:rPr lang="en-US" dirty="0"/>
              <a:t>Version control: </a:t>
            </a:r>
            <a:r>
              <a:rPr lang="en-US" dirty="0" err="1"/>
              <a:t>Git</a:t>
            </a:r>
            <a:r>
              <a:rPr lang="en-US" dirty="0"/>
              <a:t> (GitHub, </a:t>
            </a:r>
            <a:r>
              <a:rPr lang="en-US" dirty="0" err="1"/>
              <a:t>GitLab</a:t>
            </a:r>
            <a:r>
              <a:rPr lang="en-US" dirty="0"/>
              <a:t>, </a:t>
            </a:r>
            <a:r>
              <a:rPr lang="en-US" dirty="0" err="1"/>
              <a:t>Bitbucket</a:t>
            </a:r>
            <a:r>
              <a:rPr lang="en-US" dirty="0"/>
              <a:t>)</a:t>
            </a:r>
          </a:p>
          <a:p>
            <a:r>
              <a:rPr lang="en-US" dirty="0"/>
              <a:t>Continuous integration: Jenkins, </a:t>
            </a:r>
            <a:r>
              <a:rPr lang="en-US" dirty="0" err="1"/>
              <a:t>GitLab</a:t>
            </a:r>
            <a:r>
              <a:rPr lang="en-US" dirty="0"/>
              <a:t> CI/CD, </a:t>
            </a:r>
            <a:r>
              <a:rPr lang="en-US" dirty="0" err="1"/>
              <a:t>CircleCI</a:t>
            </a:r>
            <a:endParaRPr lang="en-US" dirty="0"/>
          </a:p>
          <a:p>
            <a:r>
              <a:rPr lang="en-US" dirty="0"/>
              <a:t>Continuous delivery: Spinnaker, Argo CD</a:t>
            </a:r>
          </a:p>
          <a:p>
            <a:r>
              <a:rPr lang="en-US" dirty="0"/>
              <a:t>Configuration management: </a:t>
            </a:r>
            <a:r>
              <a:rPr lang="en-US" dirty="0" err="1"/>
              <a:t>Ansible</a:t>
            </a:r>
            <a:r>
              <a:rPr lang="en-US" dirty="0"/>
              <a:t>, Puppet, Chef</a:t>
            </a:r>
          </a:p>
          <a:p>
            <a:r>
              <a:rPr lang="en-US" dirty="0"/>
              <a:t>Containerization: Docker, Kubernetes</a:t>
            </a:r>
          </a:p>
          <a:p>
            <a:r>
              <a:rPr lang="en-US" dirty="0"/>
              <a:t>Monitoring: Prometheus, </a:t>
            </a:r>
            <a:r>
              <a:rPr lang="en-US" dirty="0" err="1"/>
              <a:t>Grafana</a:t>
            </a:r>
            <a:r>
              <a:rPr lang="en-US" dirty="0"/>
              <a:t>, ELK Stack</a:t>
            </a:r>
          </a:p>
        </p:txBody>
      </p:sp>
      <p:sp>
        <p:nvSpPr>
          <p:cNvPr id="4" name="Slide Number Placeholder 3"/>
          <p:cNvSpPr>
            <a:spLocks noGrp="1"/>
          </p:cNvSpPr>
          <p:nvPr>
            <p:ph type="sldNum" idx="12"/>
          </p:nvPr>
        </p:nvSpPr>
        <p:spPr/>
        <p:txBody>
          <a:bodyPr/>
          <a:lstStyle/>
          <a:p>
            <a:fld id="{00000000-1234-1234-1234-123412341234}" type="slidenum">
              <a:rPr lang="en-US" smtClean="0"/>
              <a:pPr/>
              <a:t>7</a:t>
            </a:fld>
            <a:endParaRPr lang="en-US" dirty="0"/>
          </a:p>
        </p:txBody>
      </p:sp>
    </p:spTree>
    <p:extLst>
      <p:ext uri="{BB962C8B-B14F-4D97-AF65-F5344CB8AC3E}">
        <p14:creationId xmlns:p14="http://schemas.microsoft.com/office/powerpoint/2010/main" val="209269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with Spring Boot</a:t>
            </a:r>
          </a:p>
        </p:txBody>
      </p:sp>
      <p:sp>
        <p:nvSpPr>
          <p:cNvPr id="3" name="Text Placeholder 2"/>
          <p:cNvSpPr>
            <a:spLocks noGrp="1"/>
          </p:cNvSpPr>
          <p:nvPr>
            <p:ph type="body" idx="1"/>
          </p:nvPr>
        </p:nvSpPr>
        <p:spPr/>
        <p:txBody>
          <a:bodyPr/>
          <a:lstStyle/>
          <a:p>
            <a:r>
              <a:rPr lang="en-US" dirty="0"/>
              <a:t>Automated Builds: Trigger builds on code commits.</a:t>
            </a:r>
          </a:p>
          <a:p>
            <a:r>
              <a:rPr lang="en-US" dirty="0"/>
              <a:t>Unit &amp; Integration Tests: Run tests automatically to ensure quality.</a:t>
            </a:r>
          </a:p>
          <a:p>
            <a:r>
              <a:rPr lang="en-US" dirty="0"/>
              <a:t>Code Analysis: Use tools like </a:t>
            </a:r>
            <a:r>
              <a:rPr lang="en-US" dirty="0" err="1"/>
              <a:t>SonarQube</a:t>
            </a:r>
            <a:r>
              <a:rPr lang="en-US" dirty="0"/>
              <a:t> for code quality checks.</a:t>
            </a:r>
          </a:p>
          <a:p>
            <a:r>
              <a:rPr lang="en-US" dirty="0"/>
              <a:t>Artifact Generation: Create deployable JARs/WARs.</a:t>
            </a:r>
          </a:p>
        </p:txBody>
      </p:sp>
      <p:sp>
        <p:nvSpPr>
          <p:cNvPr id="4" name="Slide Number Placeholder 3"/>
          <p:cNvSpPr>
            <a:spLocks noGrp="1"/>
          </p:cNvSpPr>
          <p:nvPr>
            <p:ph type="sldNum" idx="12"/>
          </p:nvPr>
        </p:nvSpPr>
        <p:spPr/>
        <p:txBody>
          <a:bodyPr/>
          <a:lstStyle/>
          <a:p>
            <a:fld id="{00000000-1234-1234-1234-123412341234}" type="slidenum">
              <a:rPr lang="en-US" smtClean="0"/>
              <a:pPr/>
              <a:t>8</a:t>
            </a:fld>
            <a:endParaRPr lang="en-US" dirty="0"/>
          </a:p>
        </p:txBody>
      </p:sp>
      <p:pic>
        <p:nvPicPr>
          <p:cNvPr id="5" name="Picture 4"/>
          <p:cNvPicPr>
            <a:picLocks noChangeAspect="1"/>
          </p:cNvPicPr>
          <p:nvPr/>
        </p:nvPicPr>
        <p:blipFill>
          <a:blip r:embed="rId3"/>
          <a:stretch>
            <a:fillRect/>
          </a:stretch>
        </p:blipFill>
        <p:spPr>
          <a:xfrm>
            <a:off x="2358833" y="3783532"/>
            <a:ext cx="7474334" cy="2368672"/>
          </a:xfrm>
          <a:prstGeom prst="rect">
            <a:avLst/>
          </a:prstGeom>
        </p:spPr>
      </p:pic>
    </p:spTree>
    <p:extLst>
      <p:ext uri="{BB962C8B-B14F-4D97-AF65-F5344CB8AC3E}">
        <p14:creationId xmlns:p14="http://schemas.microsoft.com/office/powerpoint/2010/main" val="24132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Developer Tools</a:t>
            </a:r>
          </a:p>
        </p:txBody>
      </p:sp>
      <p:sp>
        <p:nvSpPr>
          <p:cNvPr id="3" name="Text Placeholder 2"/>
          <p:cNvSpPr>
            <a:spLocks noGrp="1"/>
          </p:cNvSpPr>
          <p:nvPr>
            <p:ph type="body" idx="1"/>
          </p:nvPr>
        </p:nvSpPr>
        <p:spPr/>
        <p:txBody>
          <a:bodyPr/>
          <a:lstStyle/>
          <a:p>
            <a:r>
              <a:rPr lang="en-US" dirty="0"/>
              <a:t>Spring Boot includes an additional set of tools that can make the application development experience a little more pleasant. </a:t>
            </a:r>
          </a:p>
          <a:p>
            <a:r>
              <a:rPr lang="en-US" dirty="0"/>
              <a:t>The spring-boot-</a:t>
            </a:r>
            <a:r>
              <a:rPr lang="en-US" dirty="0" err="1"/>
              <a:t>devtools</a:t>
            </a:r>
            <a:r>
              <a:rPr lang="en-US" dirty="0"/>
              <a:t> module can be included in any project to provide additional development-time features. </a:t>
            </a:r>
          </a:p>
        </p:txBody>
      </p:sp>
      <p:sp>
        <p:nvSpPr>
          <p:cNvPr id="4" name="Slide Number Placeholder 3"/>
          <p:cNvSpPr>
            <a:spLocks noGrp="1"/>
          </p:cNvSpPr>
          <p:nvPr>
            <p:ph type="sldNum" idx="12"/>
          </p:nvPr>
        </p:nvSpPr>
        <p:spPr/>
        <p:txBody>
          <a:bodyPr/>
          <a:lstStyle/>
          <a:p>
            <a:fld id="{00000000-1234-1234-1234-123412341234}" type="slidenum">
              <a:rPr lang="en-US" smtClean="0"/>
              <a:pPr/>
              <a:t>9</a:t>
            </a:fld>
            <a:endParaRPr lang="en-US" dirty="0"/>
          </a:p>
        </p:txBody>
      </p:sp>
      <p:pic>
        <p:nvPicPr>
          <p:cNvPr id="6" name="Picture 5"/>
          <p:cNvPicPr>
            <a:picLocks noChangeAspect="1"/>
          </p:cNvPicPr>
          <p:nvPr/>
        </p:nvPicPr>
        <p:blipFill>
          <a:blip r:embed="rId2"/>
          <a:stretch>
            <a:fillRect/>
          </a:stretch>
        </p:blipFill>
        <p:spPr>
          <a:xfrm>
            <a:off x="2483216" y="3784514"/>
            <a:ext cx="6850790" cy="2402112"/>
          </a:xfrm>
          <a:prstGeom prst="rect">
            <a:avLst/>
          </a:prstGeom>
        </p:spPr>
      </p:pic>
    </p:spTree>
    <p:extLst>
      <p:ext uri="{BB962C8B-B14F-4D97-AF65-F5344CB8AC3E}">
        <p14:creationId xmlns:p14="http://schemas.microsoft.com/office/powerpoint/2010/main" val="175752158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8459</TotalTime>
  <Words>869</Words>
  <Application>Microsoft Office PowerPoint</Application>
  <PresentationFormat>Widescreen</PresentationFormat>
  <Paragraphs>107</Paragraphs>
  <Slides>27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-apple-system</vt:lpstr>
      <vt:lpstr>Arial</vt:lpstr>
      <vt:lpstr>Calibri</vt:lpstr>
      <vt:lpstr>Noto Sans Symbols</vt:lpstr>
      <vt:lpstr>Wingdings</vt:lpstr>
      <vt:lpstr>Office Theme</vt:lpstr>
      <vt:lpstr>Spring Boot - DevOps Tools</vt:lpstr>
      <vt:lpstr>Objectives</vt:lpstr>
      <vt:lpstr>DevOps</vt:lpstr>
      <vt:lpstr>Why Spring Boot for DevOps? - 1</vt:lpstr>
      <vt:lpstr>Why Spring Boot for DevOps? - 2</vt:lpstr>
      <vt:lpstr>Microservices with DevOps</vt:lpstr>
      <vt:lpstr>DevOps Tools for Spring Boot</vt:lpstr>
      <vt:lpstr>Continuous Integration with Spring Boot</vt:lpstr>
      <vt:lpstr>Developer Tools</vt:lpstr>
      <vt:lpstr>Spring Boot DevTools features</vt:lpstr>
      <vt:lpstr>Property Defaults</vt:lpstr>
      <vt:lpstr>Property Defaults</vt:lpstr>
      <vt:lpstr>Key Aspects of Property Defaults</vt:lpstr>
      <vt:lpstr>Lists of Property Defaults</vt:lpstr>
      <vt:lpstr>Example</vt:lpstr>
      <vt:lpstr>Config</vt:lpstr>
      <vt:lpstr>Result</vt:lpstr>
      <vt:lpstr>Automatic Restart</vt:lpstr>
      <vt:lpstr>Automatic Restart</vt:lpstr>
      <vt:lpstr>Automatic Restart</vt:lpstr>
      <vt:lpstr>Step-by-Step Guide for Auto-Restart</vt:lpstr>
      <vt:lpstr>Automatic Restart - Step 01</vt:lpstr>
      <vt:lpstr>Automatic Restart – Step 02</vt:lpstr>
      <vt:lpstr>Automatic Restart – Step 03</vt:lpstr>
      <vt:lpstr>Automatic Restart</vt:lpstr>
      <vt:lpstr>Config LiveReload</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Boot - DevOps Tools</dc:title>
  <dc:creator>GoF</dc:creator>
  <cp:lastModifiedBy>Lam Nguyen Ngoc</cp:lastModifiedBy>
  <cp:revision>354</cp:revision>
  <dcterms:created xsi:type="dcterms:W3CDTF">2021-01-25T08:25:31Z</dcterms:created>
  <dcterms:modified xsi:type="dcterms:W3CDTF">2025-01-02T06:20:48Z</dcterms:modified>
</cp:coreProperties>
</file>